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6" r:id="rId1"/>
  </p:sldMasterIdLst>
  <p:sldIdLst>
    <p:sldId id="256" r:id="rId2"/>
    <p:sldId id="275" r:id="rId3"/>
    <p:sldId id="257" r:id="rId4"/>
    <p:sldId id="258" r:id="rId5"/>
    <p:sldId id="260" r:id="rId6"/>
    <p:sldId id="261" r:id="rId7"/>
    <p:sldId id="262" r:id="rId8"/>
    <p:sldId id="263" r:id="rId9"/>
    <p:sldId id="265" r:id="rId10"/>
    <p:sldId id="266" r:id="rId11"/>
    <p:sldId id="264" r:id="rId12"/>
    <p:sldId id="276" r:id="rId13"/>
    <p:sldId id="269" r:id="rId14"/>
    <p:sldId id="270" r:id="rId15"/>
    <p:sldId id="267" r:id="rId16"/>
    <p:sldId id="273" r:id="rId17"/>
    <p:sldId id="274"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BF5B25DA-9267-4D9A-B626-B799E28A8172}">
          <p14:sldIdLst>
            <p14:sldId id="256"/>
            <p14:sldId id="275"/>
            <p14:sldId id="257"/>
            <p14:sldId id="258"/>
            <p14:sldId id="260"/>
            <p14:sldId id="261"/>
            <p14:sldId id="262"/>
            <p14:sldId id="263"/>
            <p14:sldId id="265"/>
            <p14:sldId id="266"/>
            <p14:sldId id="264"/>
            <p14:sldId id="276"/>
            <p14:sldId id="269"/>
            <p14:sldId id="270"/>
            <p14:sldId id="267"/>
            <p14:sldId id="273"/>
            <p14:sldId id="274"/>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048384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438121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937987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63258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570550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51101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3040481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482523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186479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000463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790323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301967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3291414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411812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28785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46959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8606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72C1ECB-2BFB-4129-B4EF-98FE9316AF9E}" type="datetimeFigureOut">
              <a:rPr kumimoji="1" lang="ja-JP" altLang="en-US" smtClean="0"/>
              <a:t>2023/2/20</a:t>
            </a:fld>
            <a:endParaRPr kumimoji="1" lang="ja-JP"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139081659"/>
      </p:ext>
    </p:extLst>
  </p:cSld>
  <p:clrMap bg1="dk1" tx1="lt1" bg2="dk2" tx2="lt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Lst>
  <p:txStyles>
    <p:titleStyle>
      <a:lvl1pPr algn="ctr" defTabSz="457200" rtl="0" eaLnBrk="1" latinLnBrk="0" hangingPunct="1">
        <a:spcBef>
          <a:spcPct val="0"/>
        </a:spcBef>
        <a:buNone/>
        <a:defRPr kumimoji="1"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yun.cup.com/directx11032.html"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92447985-E6D7-4DA9-6E27-FEEC832C003E}"/>
              </a:ext>
            </a:extLst>
          </p:cNvPr>
          <p:cNvSpPr>
            <a:spLocks noGrp="1"/>
          </p:cNvSpPr>
          <p:nvPr>
            <p:ph type="subTitle" idx="1"/>
          </p:nvPr>
        </p:nvSpPr>
        <p:spPr>
          <a:xfrm>
            <a:off x="759564" y="4906475"/>
            <a:ext cx="5869836" cy="1740882"/>
          </a:xfrm>
        </p:spPr>
        <p:txBody>
          <a:bodyPr>
            <a:normAutofit lnSpcReduction="10000"/>
          </a:bodyPr>
          <a:lstStyle/>
          <a:p>
            <a:pPr algn="l"/>
            <a:r>
              <a:rPr lang="ja-JP" altLang="en-US" dirty="0">
                <a:effectLst>
                  <a:outerShdw blurRad="38100" dist="38100" dir="2700000" algn="tl">
                    <a:srgbClr val="000000">
                      <a:alpha val="43137"/>
                    </a:srgbClr>
                  </a:outerShdw>
                </a:effectLst>
              </a:rPr>
              <a:t>タイトル</a:t>
            </a:r>
            <a:r>
              <a:rPr lang="en-US" altLang="ja-JP" dirty="0">
                <a:effectLst>
                  <a:outerShdw blurRad="38100" dist="38100" dir="2700000" algn="tl">
                    <a:srgbClr val="000000">
                      <a:alpha val="43137"/>
                    </a:srgbClr>
                  </a:outerShdw>
                </a:effectLst>
              </a:rPr>
              <a:t>		Dungeon Ruler (</a:t>
            </a:r>
            <a:r>
              <a:rPr lang="ja-JP" altLang="en-US" dirty="0">
                <a:effectLst>
                  <a:outerShdw blurRad="38100" dist="38100" dir="2700000" algn="tl">
                    <a:srgbClr val="000000">
                      <a:alpha val="43137"/>
                    </a:srgbClr>
                  </a:outerShdw>
                </a:effectLst>
              </a:rPr>
              <a:t>ダンジョンルーラー</a:t>
            </a:r>
            <a:r>
              <a:rPr lang="en-US" altLang="ja-JP" dirty="0">
                <a:effectLst>
                  <a:outerShdw blurRad="38100" dist="38100" dir="2700000" algn="tl">
                    <a:srgbClr val="000000">
                      <a:alpha val="43137"/>
                    </a:srgbClr>
                  </a:outerShdw>
                </a:effectLst>
              </a:rPr>
              <a:t>)</a:t>
            </a:r>
          </a:p>
          <a:p>
            <a:pPr algn="l"/>
            <a:r>
              <a:rPr lang="ja-JP" altLang="en-US" dirty="0">
                <a:effectLst>
                  <a:outerShdw blurRad="38100" dist="38100" dir="2700000" algn="tl">
                    <a:srgbClr val="000000">
                      <a:alpha val="43137"/>
                    </a:srgbClr>
                  </a:outerShdw>
                </a:effectLst>
              </a:rPr>
              <a:t>ジャンル</a:t>
            </a:r>
            <a:r>
              <a:rPr lang="en-US" altLang="ja-JP" dirty="0">
                <a:effectLst>
                  <a:outerShdw blurRad="38100" dist="38100" dir="2700000" algn="tl">
                    <a:srgbClr val="000000">
                      <a:alpha val="43137"/>
                    </a:srgbClr>
                  </a:outerShdw>
                </a:effectLst>
              </a:rPr>
              <a:t>		3D</a:t>
            </a:r>
            <a:r>
              <a:rPr lang="ja-JP" altLang="en-US" dirty="0">
                <a:effectLst>
                  <a:outerShdw blurRad="38100" dist="38100" dir="2700000" algn="tl">
                    <a:srgbClr val="000000">
                      <a:alpha val="43137"/>
                    </a:srgbClr>
                  </a:outerShdw>
                </a:effectLst>
              </a:rPr>
              <a:t>アクション</a:t>
            </a:r>
            <a:endParaRPr lang="en-US" altLang="ja-JP" dirty="0">
              <a:effectLst>
                <a:outerShdw blurRad="38100" dist="38100" dir="2700000" algn="tl">
                  <a:srgbClr val="000000">
                    <a:alpha val="43137"/>
                  </a:srgbClr>
                </a:outerShdw>
              </a:effectLst>
            </a:endParaRPr>
          </a:p>
          <a:p>
            <a:pPr algn="l"/>
            <a:r>
              <a:rPr lang="ja-JP" altLang="en-US" dirty="0">
                <a:effectLst>
                  <a:outerShdw blurRad="38100" dist="38100" dir="2700000" algn="tl">
                    <a:srgbClr val="000000">
                      <a:alpha val="43137"/>
                    </a:srgbClr>
                  </a:outerShdw>
                </a:effectLst>
              </a:rPr>
              <a:t>制作人数</a:t>
            </a:r>
            <a:r>
              <a:rPr lang="en-US" altLang="ja-JP" dirty="0">
                <a:effectLst>
                  <a:outerShdw blurRad="38100" dist="38100" dir="2700000" algn="tl">
                    <a:srgbClr val="000000">
                      <a:alpha val="43137"/>
                    </a:srgbClr>
                  </a:outerShdw>
                </a:effectLst>
              </a:rPr>
              <a:t>	</a:t>
            </a:r>
            <a:r>
              <a:rPr lang="ja-JP" altLang="en-US" dirty="0">
                <a:effectLst>
                  <a:outerShdw blurRad="38100" dist="38100" dir="2700000" algn="tl">
                    <a:srgbClr val="000000">
                      <a:alpha val="43137"/>
                    </a:srgbClr>
                  </a:outerShdw>
                </a:effectLst>
              </a:rPr>
              <a:t>１人</a:t>
            </a:r>
            <a:endParaRPr lang="en-US" altLang="ja-JP" dirty="0">
              <a:effectLst>
                <a:outerShdw blurRad="38100" dist="38100" dir="2700000" algn="tl">
                  <a:srgbClr val="000000">
                    <a:alpha val="43137"/>
                  </a:srgbClr>
                </a:outerShdw>
              </a:effectLst>
            </a:endParaRPr>
          </a:p>
          <a:p>
            <a:pPr algn="l"/>
            <a:r>
              <a:rPr lang="ja-JP" altLang="en-US" dirty="0">
                <a:effectLst>
                  <a:outerShdw blurRad="38100" dist="38100" dir="2700000" algn="tl">
                    <a:srgbClr val="000000">
                      <a:alpha val="43137"/>
                    </a:srgbClr>
                  </a:outerShdw>
                </a:effectLst>
              </a:rPr>
              <a:t>製作期間</a:t>
            </a:r>
            <a:r>
              <a:rPr lang="en-US" altLang="ja-JP" dirty="0">
                <a:effectLst>
                  <a:outerShdw blurRad="38100" dist="38100" dir="2700000" algn="tl">
                    <a:srgbClr val="000000">
                      <a:alpha val="43137"/>
                    </a:srgbClr>
                  </a:outerShdw>
                </a:effectLst>
              </a:rPr>
              <a:t>	</a:t>
            </a:r>
            <a:r>
              <a:rPr lang="ja-JP" altLang="en-US" dirty="0">
                <a:effectLst>
                  <a:outerShdw blurRad="38100" dist="38100" dir="2700000" algn="tl">
                    <a:srgbClr val="000000">
                      <a:alpha val="43137"/>
                    </a:srgbClr>
                  </a:outerShdw>
                </a:effectLst>
              </a:rPr>
              <a:t>２０２２年９月～２０２３年１月</a:t>
            </a:r>
            <a:endParaRPr lang="en-US" altLang="ja-JP" dirty="0">
              <a:effectLst>
                <a:outerShdw blurRad="38100" dist="38100" dir="2700000" algn="tl">
                  <a:srgbClr val="000000">
                    <a:alpha val="43137"/>
                  </a:srgbClr>
                </a:outerShdw>
              </a:effectLst>
            </a:endParaRPr>
          </a:p>
          <a:p>
            <a:pPr algn="l"/>
            <a:endParaRPr kumimoji="1" lang="ja-JP" altLang="en-US" dirty="0"/>
          </a:p>
        </p:txBody>
      </p:sp>
      <p:sp>
        <p:nvSpPr>
          <p:cNvPr id="6" name="テキスト ボックス 5">
            <a:extLst>
              <a:ext uri="{FF2B5EF4-FFF2-40B4-BE49-F238E27FC236}">
                <a16:creationId xmlns:a16="http://schemas.microsoft.com/office/drawing/2014/main" id="{8F9566D9-82B9-2209-AD6C-1B5C61B16716}"/>
              </a:ext>
            </a:extLst>
          </p:cNvPr>
          <p:cNvSpPr txBox="1"/>
          <p:nvPr/>
        </p:nvSpPr>
        <p:spPr>
          <a:xfrm>
            <a:off x="6708036" y="5776916"/>
            <a:ext cx="4724400" cy="707886"/>
          </a:xfrm>
          <a:prstGeom prst="rect">
            <a:avLst/>
          </a:prstGeom>
          <a:noFill/>
        </p:spPr>
        <p:txBody>
          <a:bodyPr wrap="square" rtlCol="0">
            <a:spAutoFit/>
          </a:bodyPr>
          <a:lstStyle/>
          <a:p>
            <a:r>
              <a:rPr kumimoji="1" lang="ja-JP" altLang="en-US" sz="2000" dirty="0">
                <a:effectLst>
                  <a:outerShdw blurRad="38100" dist="38100" dir="2700000" algn="tl">
                    <a:srgbClr val="000000">
                      <a:alpha val="43137"/>
                    </a:srgbClr>
                  </a:outerShdw>
                </a:effectLst>
              </a:rPr>
              <a:t>制作者</a:t>
            </a:r>
            <a:endParaRPr kumimoji="1" lang="en-US" altLang="ja-JP" sz="2000" dirty="0">
              <a:effectLst>
                <a:outerShdw blurRad="38100" dist="38100" dir="2700000" algn="tl">
                  <a:srgbClr val="000000">
                    <a:alpha val="43137"/>
                  </a:srgbClr>
                </a:outerShdw>
              </a:effectLst>
            </a:endParaRPr>
          </a:p>
          <a:p>
            <a:r>
              <a:rPr kumimoji="1" lang="en-US" altLang="ja-JP" sz="2000" dirty="0"/>
              <a:t>	</a:t>
            </a:r>
            <a:r>
              <a:rPr kumimoji="1" lang="ja-JP" altLang="en-US" sz="2000" dirty="0">
                <a:effectLst>
                  <a:outerShdw blurRad="38100" dist="38100" dir="2700000" algn="tl">
                    <a:srgbClr val="000000">
                      <a:alpha val="43137"/>
                    </a:srgbClr>
                  </a:outerShdw>
                </a:effectLst>
              </a:rPr>
              <a:t>ゲームクリエイター科　１年　橘　一生</a:t>
            </a:r>
          </a:p>
        </p:txBody>
      </p:sp>
      <p:pic>
        <p:nvPicPr>
          <p:cNvPr id="35" name="図 34" descr="建物, 男, 民衆, 乗る が含まれている画像&#10;&#10;自動的に生成された説明">
            <a:extLst>
              <a:ext uri="{FF2B5EF4-FFF2-40B4-BE49-F238E27FC236}">
                <a16:creationId xmlns:a16="http://schemas.microsoft.com/office/drawing/2014/main" id="{706974D8-34A0-3497-26B5-5DE1C4630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670" y="461406"/>
            <a:ext cx="7440080" cy="4185046"/>
          </a:xfrm>
          <a:prstGeom prst="rect">
            <a:avLst/>
          </a:prstGeom>
        </p:spPr>
      </p:pic>
    </p:spTree>
    <p:extLst>
      <p:ext uri="{BB962C8B-B14F-4D97-AF65-F5344CB8AC3E}">
        <p14:creationId xmlns:p14="http://schemas.microsoft.com/office/powerpoint/2010/main" val="2434950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4AC580-52C7-B69E-9A1F-53AD97376739}"/>
              </a:ext>
            </a:extLst>
          </p:cNvPr>
          <p:cNvSpPr>
            <a:spLocks noGrp="1"/>
          </p:cNvSpPr>
          <p:nvPr>
            <p:ph idx="1"/>
          </p:nvPr>
        </p:nvSpPr>
        <p:spPr>
          <a:xfrm>
            <a:off x="660943" y="417456"/>
            <a:ext cx="4808040" cy="391886"/>
          </a:xfrm>
        </p:spPr>
        <p:txBody>
          <a:bodyPr>
            <a:noAutofit/>
          </a:bodyPr>
          <a:lstStyle/>
          <a:p>
            <a:r>
              <a:rPr kumimoji="1" lang="ja-JP" altLang="en-US" sz="2800" dirty="0"/>
              <a:t>プレイヤーの滑る処理</a:t>
            </a:r>
            <a:endParaRPr kumimoji="1" lang="en-US" altLang="ja-JP" sz="2800" dirty="0"/>
          </a:p>
        </p:txBody>
      </p:sp>
      <p:sp>
        <p:nvSpPr>
          <p:cNvPr id="5" name="コンテンツ プレースホルダー 2">
            <a:extLst>
              <a:ext uri="{FF2B5EF4-FFF2-40B4-BE49-F238E27FC236}">
                <a16:creationId xmlns:a16="http://schemas.microsoft.com/office/drawing/2014/main" id="{685D3BA6-8284-C1AC-105D-A71EED3FF02E}"/>
              </a:ext>
            </a:extLst>
          </p:cNvPr>
          <p:cNvSpPr txBox="1">
            <a:spLocks/>
          </p:cNvSpPr>
          <p:nvPr/>
        </p:nvSpPr>
        <p:spPr>
          <a:xfrm>
            <a:off x="4384160" y="1207926"/>
            <a:ext cx="2965875" cy="47282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床の回転の値を取得</a:t>
            </a:r>
          </a:p>
        </p:txBody>
      </p:sp>
      <p:sp>
        <p:nvSpPr>
          <p:cNvPr id="2" name="矢印: 下 1">
            <a:extLst>
              <a:ext uri="{FF2B5EF4-FFF2-40B4-BE49-F238E27FC236}">
                <a16:creationId xmlns:a16="http://schemas.microsoft.com/office/drawing/2014/main" id="{CC859731-9903-A99E-44ED-36D572D8BCCD}"/>
              </a:ext>
            </a:extLst>
          </p:cNvPr>
          <p:cNvSpPr/>
          <p:nvPr/>
        </p:nvSpPr>
        <p:spPr>
          <a:xfrm>
            <a:off x="5611209" y="1754942"/>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a:p>
        </p:txBody>
      </p:sp>
      <p:sp>
        <p:nvSpPr>
          <p:cNvPr id="10" name="コンテンツ プレースホルダー 2">
            <a:extLst>
              <a:ext uri="{FF2B5EF4-FFF2-40B4-BE49-F238E27FC236}">
                <a16:creationId xmlns:a16="http://schemas.microsoft.com/office/drawing/2014/main" id="{E9981BA4-D003-1BDC-2EAE-34A869FD8806}"/>
              </a:ext>
            </a:extLst>
          </p:cNvPr>
          <p:cNvSpPr txBox="1">
            <a:spLocks/>
          </p:cNvSpPr>
          <p:nvPr/>
        </p:nvSpPr>
        <p:spPr>
          <a:xfrm>
            <a:off x="3704892" y="2393012"/>
            <a:ext cx="4385372" cy="47282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床の回転の値にスカラーを乗算</a:t>
            </a:r>
          </a:p>
        </p:txBody>
      </p:sp>
      <p:sp>
        <p:nvSpPr>
          <p:cNvPr id="11" name="コンテンツ プレースホルダー 2">
            <a:extLst>
              <a:ext uri="{FF2B5EF4-FFF2-40B4-BE49-F238E27FC236}">
                <a16:creationId xmlns:a16="http://schemas.microsoft.com/office/drawing/2014/main" id="{3B0C86BE-03E4-38E1-EF33-0818B59A42A0}"/>
              </a:ext>
            </a:extLst>
          </p:cNvPr>
          <p:cNvSpPr txBox="1">
            <a:spLocks/>
          </p:cNvSpPr>
          <p:nvPr/>
        </p:nvSpPr>
        <p:spPr>
          <a:xfrm>
            <a:off x="3704892" y="3571567"/>
            <a:ext cx="4385372" cy="47282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プレイヤーの移動速度に加算</a:t>
            </a:r>
          </a:p>
        </p:txBody>
      </p:sp>
      <p:sp>
        <p:nvSpPr>
          <p:cNvPr id="14" name="矢印: 下 13">
            <a:extLst>
              <a:ext uri="{FF2B5EF4-FFF2-40B4-BE49-F238E27FC236}">
                <a16:creationId xmlns:a16="http://schemas.microsoft.com/office/drawing/2014/main" id="{ADD41176-60FB-00E5-13AE-3AF5604899B5}"/>
              </a:ext>
            </a:extLst>
          </p:cNvPr>
          <p:cNvSpPr/>
          <p:nvPr/>
        </p:nvSpPr>
        <p:spPr>
          <a:xfrm>
            <a:off x="5611209" y="2937851"/>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a:p>
        </p:txBody>
      </p:sp>
      <p:sp>
        <p:nvSpPr>
          <p:cNvPr id="15" name="四角形: 角を丸くする 14">
            <a:extLst>
              <a:ext uri="{FF2B5EF4-FFF2-40B4-BE49-F238E27FC236}">
                <a16:creationId xmlns:a16="http://schemas.microsoft.com/office/drawing/2014/main" id="{A9EC8C08-5675-594D-F4A7-3E6AB74F7890}"/>
              </a:ext>
            </a:extLst>
          </p:cNvPr>
          <p:cNvSpPr/>
          <p:nvPr/>
        </p:nvSpPr>
        <p:spPr>
          <a:xfrm>
            <a:off x="2697177" y="4717464"/>
            <a:ext cx="6618514" cy="143674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400" dirty="0">
                <a:solidFill>
                  <a:srgbClr val="00B0F0"/>
                </a:solidFill>
              </a:rPr>
              <a:t>float</a:t>
            </a:r>
            <a:r>
              <a:rPr kumimoji="1" lang="en-US" altLang="ja-JP" sz="2400" dirty="0"/>
              <a:t> rot = </a:t>
            </a:r>
            <a:r>
              <a:rPr kumimoji="1" lang="en-US" altLang="ja-JP" sz="2400" dirty="0" err="1"/>
              <a:t>seesawFloor</a:t>
            </a:r>
            <a:r>
              <a:rPr kumimoji="1" lang="en-US" altLang="ja-JP" sz="2400" dirty="0"/>
              <a:t>-&gt;</a:t>
            </a:r>
            <a:r>
              <a:rPr kumimoji="1" lang="en-US" altLang="ja-JP" sz="2400" dirty="0" err="1"/>
              <a:t>GetRotation</a:t>
            </a:r>
            <a:r>
              <a:rPr kumimoji="1" lang="en-US" altLang="ja-JP" sz="2400" dirty="0"/>
              <a:t>() * 500.0f;</a:t>
            </a:r>
          </a:p>
          <a:p>
            <a:r>
              <a:rPr kumimoji="1" lang="en-US" altLang="ja-JP" sz="2400" dirty="0" err="1"/>
              <a:t>m_oldMoveSpeed.z</a:t>
            </a:r>
            <a:r>
              <a:rPr kumimoji="1" lang="en-US" altLang="ja-JP" sz="2400" dirty="0"/>
              <a:t> += rot;</a:t>
            </a:r>
            <a:endParaRPr kumimoji="1" lang="ja-JP" altLang="en-US" sz="2400" dirty="0"/>
          </a:p>
        </p:txBody>
      </p:sp>
    </p:spTree>
    <p:extLst>
      <p:ext uri="{BB962C8B-B14F-4D97-AF65-F5344CB8AC3E}">
        <p14:creationId xmlns:p14="http://schemas.microsoft.com/office/powerpoint/2010/main" val="379101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10" grpId="0"/>
      <p:bldP spid="11" grpId="0"/>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378C7-D68E-AEA5-0A85-D337F250F18A}"/>
              </a:ext>
            </a:extLst>
          </p:cNvPr>
          <p:cNvSpPr>
            <a:spLocks noGrp="1"/>
          </p:cNvSpPr>
          <p:nvPr>
            <p:ph type="title"/>
          </p:nvPr>
        </p:nvSpPr>
        <p:spPr>
          <a:xfrm>
            <a:off x="913795" y="96350"/>
            <a:ext cx="10353762" cy="970450"/>
          </a:xfrm>
        </p:spPr>
        <p:txBody>
          <a:bodyPr/>
          <a:lstStyle/>
          <a:p>
            <a:pPr algn="l"/>
            <a:r>
              <a:rPr kumimoji="1" lang="ja-JP" altLang="en-US" dirty="0"/>
              <a:t>ギミック紹介　３</a:t>
            </a:r>
          </a:p>
        </p:txBody>
      </p:sp>
      <p:sp>
        <p:nvSpPr>
          <p:cNvPr id="3" name="コンテンツ プレースホルダー 2">
            <a:extLst>
              <a:ext uri="{FF2B5EF4-FFF2-40B4-BE49-F238E27FC236}">
                <a16:creationId xmlns:a16="http://schemas.microsoft.com/office/drawing/2014/main" id="{5FA5F54A-EA47-B045-5644-89ED02AAEC87}"/>
              </a:ext>
            </a:extLst>
          </p:cNvPr>
          <p:cNvSpPr>
            <a:spLocks noGrp="1"/>
          </p:cNvSpPr>
          <p:nvPr>
            <p:ph idx="1"/>
          </p:nvPr>
        </p:nvSpPr>
        <p:spPr>
          <a:xfrm>
            <a:off x="913795" y="910045"/>
            <a:ext cx="1899074" cy="657497"/>
          </a:xfrm>
        </p:spPr>
        <p:txBody>
          <a:bodyPr>
            <a:normAutofit/>
          </a:bodyPr>
          <a:lstStyle/>
          <a:p>
            <a:pPr>
              <a:buFont typeface="Wingdings" panose="05000000000000000000" pitchFamily="2" charset="2"/>
              <a:buChar char="Ø"/>
            </a:pPr>
            <a:r>
              <a:rPr kumimoji="1" lang="ja-JP" altLang="en-US" sz="3200" dirty="0"/>
              <a:t>炎の柱</a:t>
            </a:r>
          </a:p>
        </p:txBody>
      </p:sp>
      <p:pic>
        <p:nvPicPr>
          <p:cNvPr id="4" name="gimmic3">
            <a:hlinkClick r:id="" action="ppaction://media"/>
            <a:extLst>
              <a:ext uri="{FF2B5EF4-FFF2-40B4-BE49-F238E27FC236}">
                <a16:creationId xmlns:a16="http://schemas.microsoft.com/office/drawing/2014/main" id="{CC01D3CC-6889-A832-2D5C-997CB5BD22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86911" y="3022775"/>
            <a:ext cx="6818177" cy="3835225"/>
          </a:xfrm>
          <a:prstGeom prst="rect">
            <a:avLst/>
          </a:prstGeom>
        </p:spPr>
      </p:pic>
      <p:sp>
        <p:nvSpPr>
          <p:cNvPr id="6" name="コンテンツ プレースホルダー 2">
            <a:extLst>
              <a:ext uri="{FF2B5EF4-FFF2-40B4-BE49-F238E27FC236}">
                <a16:creationId xmlns:a16="http://schemas.microsoft.com/office/drawing/2014/main" id="{68A15899-6CC2-A5B5-E79D-7627740A285D}"/>
              </a:ext>
            </a:extLst>
          </p:cNvPr>
          <p:cNvSpPr txBox="1">
            <a:spLocks/>
          </p:cNvSpPr>
          <p:nvPr/>
        </p:nvSpPr>
        <p:spPr>
          <a:xfrm>
            <a:off x="913795" y="1567542"/>
            <a:ext cx="7655439" cy="55672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699750" lvl="1" indent="-285750"/>
            <a:r>
              <a:rPr lang="ja-JP" altLang="en-US" sz="2800" dirty="0"/>
              <a:t>一定間隔で炎が吹き出します</a:t>
            </a:r>
            <a:endParaRPr lang="en-US" altLang="ja-JP" sz="2800" dirty="0"/>
          </a:p>
        </p:txBody>
      </p:sp>
      <p:sp>
        <p:nvSpPr>
          <p:cNvPr id="5" name="コンテンツ プレースホルダー 2">
            <a:extLst>
              <a:ext uri="{FF2B5EF4-FFF2-40B4-BE49-F238E27FC236}">
                <a16:creationId xmlns:a16="http://schemas.microsoft.com/office/drawing/2014/main" id="{E60F33B3-F792-CF6E-5701-09C846E875BF}"/>
              </a:ext>
            </a:extLst>
          </p:cNvPr>
          <p:cNvSpPr txBox="1">
            <a:spLocks/>
          </p:cNvSpPr>
          <p:nvPr/>
        </p:nvSpPr>
        <p:spPr>
          <a:xfrm>
            <a:off x="913794" y="2124269"/>
            <a:ext cx="7655439" cy="55672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699750" lvl="1" indent="-285750"/>
            <a:r>
              <a:rPr lang="ja-JP" altLang="en-US" sz="2800" dirty="0"/>
              <a:t>プレイヤーが当たると</a:t>
            </a:r>
            <a:r>
              <a:rPr lang="en-US" altLang="ja-JP" sz="2800" dirty="0"/>
              <a:t>HP</a:t>
            </a:r>
            <a:r>
              <a:rPr lang="ja-JP" altLang="en-US" sz="2800" dirty="0"/>
              <a:t>が減少していきます</a:t>
            </a:r>
            <a:endParaRPr lang="en-US" altLang="ja-JP" sz="2800" dirty="0"/>
          </a:p>
        </p:txBody>
      </p:sp>
    </p:spTree>
    <p:extLst>
      <p:ext uri="{BB962C8B-B14F-4D97-AF65-F5344CB8AC3E}">
        <p14:creationId xmlns:p14="http://schemas.microsoft.com/office/powerpoint/2010/main" val="102650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bldLst>
      <p:bldP spid="6"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1935EF-85E4-177A-B3BD-3C61F8A75646}"/>
              </a:ext>
            </a:extLst>
          </p:cNvPr>
          <p:cNvSpPr>
            <a:spLocks noGrp="1"/>
          </p:cNvSpPr>
          <p:nvPr>
            <p:ph type="title"/>
          </p:nvPr>
        </p:nvSpPr>
        <p:spPr>
          <a:xfrm>
            <a:off x="919119" y="2680202"/>
            <a:ext cx="10353762" cy="1497596"/>
          </a:xfrm>
        </p:spPr>
        <p:txBody>
          <a:bodyPr>
            <a:normAutofit/>
          </a:bodyPr>
          <a:lstStyle/>
          <a:p>
            <a:r>
              <a:rPr kumimoji="1" lang="ja-JP" altLang="en-US" sz="6000" dirty="0"/>
              <a:t>技術要素</a:t>
            </a:r>
          </a:p>
        </p:txBody>
      </p:sp>
    </p:spTree>
    <p:extLst>
      <p:ext uri="{BB962C8B-B14F-4D97-AF65-F5344CB8AC3E}">
        <p14:creationId xmlns:p14="http://schemas.microsoft.com/office/powerpoint/2010/main" val="176485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8A21C-B2EE-13A9-26F0-A88766BC1422}"/>
              </a:ext>
            </a:extLst>
          </p:cNvPr>
          <p:cNvSpPr>
            <a:spLocks noGrp="1"/>
          </p:cNvSpPr>
          <p:nvPr>
            <p:ph type="title"/>
          </p:nvPr>
        </p:nvSpPr>
        <p:spPr>
          <a:xfrm>
            <a:off x="913795" y="36728"/>
            <a:ext cx="10353762" cy="970450"/>
          </a:xfrm>
        </p:spPr>
        <p:txBody>
          <a:bodyPr/>
          <a:lstStyle/>
          <a:p>
            <a:pPr algn="l"/>
            <a:r>
              <a:rPr kumimoji="1" lang="ja-JP" altLang="en-US" dirty="0"/>
              <a:t>グレースケール</a:t>
            </a:r>
          </a:p>
        </p:txBody>
      </p:sp>
      <p:pic>
        <p:nvPicPr>
          <p:cNvPr id="4" name="grayscale">
            <a:hlinkClick r:id="" action="ppaction://media"/>
            <a:extLst>
              <a:ext uri="{FF2B5EF4-FFF2-40B4-BE49-F238E27FC236}">
                <a16:creationId xmlns:a16="http://schemas.microsoft.com/office/drawing/2014/main" id="{3A04E2F8-6E8F-02F8-0E38-1DA91D8E85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01327" y="3892735"/>
            <a:ext cx="5178698" cy="2913017"/>
          </a:xfrm>
          <a:prstGeom prst="rect">
            <a:avLst/>
          </a:prstGeom>
        </p:spPr>
      </p:pic>
      <p:sp>
        <p:nvSpPr>
          <p:cNvPr id="7" name="コンテンツ プレースホルダー 2">
            <a:extLst>
              <a:ext uri="{FF2B5EF4-FFF2-40B4-BE49-F238E27FC236}">
                <a16:creationId xmlns:a16="http://schemas.microsoft.com/office/drawing/2014/main" id="{03454E64-87CB-95C3-6B53-AA07FAB064F3}"/>
              </a:ext>
            </a:extLst>
          </p:cNvPr>
          <p:cNvSpPr txBox="1">
            <a:spLocks/>
          </p:cNvSpPr>
          <p:nvPr/>
        </p:nvSpPr>
        <p:spPr>
          <a:xfrm>
            <a:off x="913795" y="2480040"/>
            <a:ext cx="10842776" cy="97045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参考にした</a:t>
            </a:r>
            <a:r>
              <a:rPr lang="en-US" altLang="ja-JP" sz="2400" dirty="0"/>
              <a:t>Web</a:t>
            </a:r>
            <a:r>
              <a:rPr lang="ja-JP" altLang="en-US" sz="2400" dirty="0"/>
              <a:t>サイト</a:t>
            </a:r>
            <a:endParaRPr lang="en-US" altLang="ja-JP" sz="2400" dirty="0"/>
          </a:p>
          <a:p>
            <a:pPr marL="36900" indent="0">
              <a:buNone/>
            </a:pPr>
            <a:r>
              <a:rPr lang="en-US" altLang="ja-JP" sz="2400" dirty="0"/>
              <a:t>	</a:t>
            </a:r>
            <a:r>
              <a:rPr lang="en-US" altLang="ja-JP" sz="2400" dirty="0">
                <a:hlinkClick r:id="rId5"/>
              </a:rPr>
              <a:t>DirectX11 </a:t>
            </a:r>
            <a:r>
              <a:rPr lang="ja-JP" altLang="en-US" sz="2400" dirty="0">
                <a:hlinkClick r:id="rId5"/>
              </a:rPr>
              <a:t>プログラミング</a:t>
            </a:r>
            <a:r>
              <a:rPr lang="en-US" altLang="ja-JP" sz="2400" dirty="0">
                <a:hlinkClick r:id="rId5"/>
              </a:rPr>
              <a:t>-</a:t>
            </a:r>
            <a:r>
              <a:rPr lang="ja-JP" altLang="en-US" sz="2400" dirty="0">
                <a:hlinkClick r:id="rId5"/>
              </a:rPr>
              <a:t>グレースケールシェーダー</a:t>
            </a:r>
            <a:r>
              <a:rPr lang="en-US" altLang="ja-JP" sz="2400" dirty="0">
                <a:hlinkClick r:id="rId5"/>
              </a:rPr>
              <a:t>-</a:t>
            </a:r>
            <a:endParaRPr lang="ja-JP" altLang="en-US" sz="2400" dirty="0"/>
          </a:p>
        </p:txBody>
      </p:sp>
      <p:sp>
        <p:nvSpPr>
          <p:cNvPr id="10" name="コンテンツ プレースホルダー 2">
            <a:extLst>
              <a:ext uri="{FF2B5EF4-FFF2-40B4-BE49-F238E27FC236}">
                <a16:creationId xmlns:a16="http://schemas.microsoft.com/office/drawing/2014/main" id="{20BCF911-5B79-E82F-73EF-C85103E22FBE}"/>
              </a:ext>
            </a:extLst>
          </p:cNvPr>
          <p:cNvSpPr txBox="1">
            <a:spLocks/>
          </p:cNvSpPr>
          <p:nvPr/>
        </p:nvSpPr>
        <p:spPr>
          <a:xfrm>
            <a:off x="913795" y="1418968"/>
            <a:ext cx="10842776" cy="48522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400" dirty="0"/>
              <a:t>徐々にグレースケールになるようにするために、</a:t>
            </a:r>
            <a:r>
              <a:rPr lang="ja-JP" altLang="en-US" sz="2400" dirty="0">
                <a:solidFill>
                  <a:srgbClr val="00B0F0"/>
                </a:solidFill>
              </a:rPr>
              <a:t>線形補間</a:t>
            </a:r>
            <a:r>
              <a:rPr lang="ja-JP" altLang="en-US" sz="2400" dirty="0"/>
              <a:t>を使って実装しました</a:t>
            </a:r>
          </a:p>
        </p:txBody>
      </p:sp>
      <p:sp>
        <p:nvSpPr>
          <p:cNvPr id="11" name="コンテンツ プレースホルダー 2">
            <a:extLst>
              <a:ext uri="{FF2B5EF4-FFF2-40B4-BE49-F238E27FC236}">
                <a16:creationId xmlns:a16="http://schemas.microsoft.com/office/drawing/2014/main" id="{8A40BD31-EFFB-6D32-DC0D-0190F7F29646}"/>
              </a:ext>
            </a:extLst>
          </p:cNvPr>
          <p:cNvSpPr txBox="1">
            <a:spLocks/>
          </p:cNvSpPr>
          <p:nvPr/>
        </p:nvSpPr>
        <p:spPr>
          <a:xfrm>
            <a:off x="913795" y="977954"/>
            <a:ext cx="10842776" cy="48522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400" dirty="0"/>
              <a:t>プレイヤーが死亡したときに、</a:t>
            </a:r>
            <a:r>
              <a:rPr lang="en-US" altLang="ja-JP" sz="2400" dirty="0"/>
              <a:t>3D</a:t>
            </a:r>
            <a:r>
              <a:rPr lang="ja-JP" altLang="en-US" sz="2400" dirty="0"/>
              <a:t>モデルが</a:t>
            </a:r>
            <a:r>
              <a:rPr lang="ja-JP" altLang="en-US" sz="2400" dirty="0">
                <a:solidFill>
                  <a:srgbClr val="00B0F0"/>
                </a:solidFill>
              </a:rPr>
              <a:t>グレースケール</a:t>
            </a:r>
            <a:r>
              <a:rPr lang="ja-JP" altLang="en-US" sz="2400" dirty="0"/>
              <a:t>になるようにしました</a:t>
            </a:r>
            <a:endParaRPr lang="en-US" altLang="ja-JP" sz="2400" dirty="0"/>
          </a:p>
        </p:txBody>
      </p:sp>
      <p:sp>
        <p:nvSpPr>
          <p:cNvPr id="3" name="コンテンツ プレースホルダー 2">
            <a:extLst>
              <a:ext uri="{FF2B5EF4-FFF2-40B4-BE49-F238E27FC236}">
                <a16:creationId xmlns:a16="http://schemas.microsoft.com/office/drawing/2014/main" id="{90B33612-6936-0A98-427C-51FE239C56EE}"/>
              </a:ext>
            </a:extLst>
          </p:cNvPr>
          <p:cNvSpPr txBox="1">
            <a:spLocks/>
          </p:cNvSpPr>
          <p:nvPr/>
        </p:nvSpPr>
        <p:spPr>
          <a:xfrm>
            <a:off x="913795" y="1904193"/>
            <a:ext cx="4973821" cy="48522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altLang="ja-JP" sz="2400" dirty="0"/>
              <a:t>HLSL</a:t>
            </a:r>
            <a:r>
              <a:rPr lang="ja-JP" altLang="en-US" sz="2400" dirty="0"/>
              <a:t>シェーダーを使用しています</a:t>
            </a:r>
          </a:p>
        </p:txBody>
      </p:sp>
    </p:spTree>
    <p:extLst>
      <p:ext uri="{BB962C8B-B14F-4D97-AF65-F5344CB8AC3E}">
        <p14:creationId xmlns:p14="http://schemas.microsoft.com/office/powerpoint/2010/main" val="128152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448" fill="hold"/>
                                        <p:tgtEl>
                                          <p:spTgt spid="4"/>
                                        </p:tgtEl>
                                      </p:cBhvr>
                                    </p:cmd>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indefinite"/>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childTnLst>
        </p:cTn>
      </p:par>
    </p:tnLst>
    <p:bldLst>
      <p:bldP spid="7" grpId="0"/>
      <p:bldP spid="10" grpId="0"/>
      <p:bldP spid="11"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234D6-C547-90A5-A867-BD261E1CE1A4}"/>
              </a:ext>
            </a:extLst>
          </p:cNvPr>
          <p:cNvSpPr>
            <a:spLocks noGrp="1"/>
          </p:cNvSpPr>
          <p:nvPr>
            <p:ph type="title"/>
          </p:nvPr>
        </p:nvSpPr>
        <p:spPr>
          <a:xfrm>
            <a:off x="913795" y="96350"/>
            <a:ext cx="10353762" cy="970450"/>
          </a:xfrm>
        </p:spPr>
        <p:txBody>
          <a:bodyPr/>
          <a:lstStyle/>
          <a:p>
            <a:pPr algn="l"/>
            <a:r>
              <a:rPr lang="ja-JP" altLang="en-US" dirty="0"/>
              <a:t>スロー演出</a:t>
            </a:r>
            <a:endParaRPr kumimoji="1" lang="ja-JP" altLang="en-US" dirty="0"/>
          </a:p>
        </p:txBody>
      </p:sp>
      <p:sp>
        <p:nvSpPr>
          <p:cNvPr id="4" name="コンテンツ プレースホルダー 2">
            <a:extLst>
              <a:ext uri="{FF2B5EF4-FFF2-40B4-BE49-F238E27FC236}">
                <a16:creationId xmlns:a16="http://schemas.microsoft.com/office/drawing/2014/main" id="{04CABE20-4498-21B2-3B0F-5045D3202786}"/>
              </a:ext>
            </a:extLst>
          </p:cNvPr>
          <p:cNvSpPr txBox="1">
            <a:spLocks/>
          </p:cNvSpPr>
          <p:nvPr/>
        </p:nvSpPr>
        <p:spPr>
          <a:xfrm>
            <a:off x="913795" y="2290356"/>
            <a:ext cx="10353762" cy="37011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400" dirty="0"/>
              <a:t>強敵を倒したということを感じやすくしました</a:t>
            </a:r>
          </a:p>
        </p:txBody>
      </p:sp>
      <p:sp>
        <p:nvSpPr>
          <p:cNvPr id="5" name="矢印: 下 4">
            <a:extLst>
              <a:ext uri="{FF2B5EF4-FFF2-40B4-BE49-F238E27FC236}">
                <a16:creationId xmlns:a16="http://schemas.microsoft.com/office/drawing/2014/main" id="{92530C28-41B7-BCE4-B02A-6FDC69BD38E4}"/>
              </a:ext>
            </a:extLst>
          </p:cNvPr>
          <p:cNvSpPr/>
          <p:nvPr/>
        </p:nvSpPr>
        <p:spPr>
          <a:xfrm>
            <a:off x="3108960" y="1530531"/>
            <a:ext cx="574766"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D835C935-298C-E34C-C96E-E95FDC330AD7}"/>
              </a:ext>
            </a:extLst>
          </p:cNvPr>
          <p:cNvSpPr txBox="1">
            <a:spLocks/>
          </p:cNvSpPr>
          <p:nvPr/>
        </p:nvSpPr>
        <p:spPr>
          <a:xfrm>
            <a:off x="913795" y="2993573"/>
            <a:ext cx="6209816" cy="37011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altLang="ja-JP" sz="2400" dirty="0"/>
              <a:t>FPS</a:t>
            </a:r>
            <a:r>
              <a:rPr lang="ja-JP" altLang="en-US" sz="2400" dirty="0"/>
              <a:t>を一時的に落とすことで実装しました</a:t>
            </a:r>
          </a:p>
        </p:txBody>
      </p:sp>
      <p:pic>
        <p:nvPicPr>
          <p:cNvPr id="7" name="slowFPS">
            <a:hlinkClick r:id="" action="ppaction://media"/>
            <a:extLst>
              <a:ext uri="{FF2B5EF4-FFF2-40B4-BE49-F238E27FC236}">
                <a16:creationId xmlns:a16="http://schemas.microsoft.com/office/drawing/2014/main" id="{706E27A7-96E3-C9D3-7CA2-198902285B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87485" y="3602071"/>
            <a:ext cx="5617029" cy="3159579"/>
          </a:xfrm>
          <a:prstGeom prst="rect">
            <a:avLst/>
          </a:prstGeom>
        </p:spPr>
      </p:pic>
      <p:sp>
        <p:nvSpPr>
          <p:cNvPr id="8" name="コンテンツ プレースホルダー 2">
            <a:extLst>
              <a:ext uri="{FF2B5EF4-FFF2-40B4-BE49-F238E27FC236}">
                <a16:creationId xmlns:a16="http://schemas.microsoft.com/office/drawing/2014/main" id="{F8D5DC8C-C4C5-F333-B15E-9ADF207180C2}"/>
              </a:ext>
            </a:extLst>
          </p:cNvPr>
          <p:cNvSpPr txBox="1">
            <a:spLocks/>
          </p:cNvSpPr>
          <p:nvPr/>
        </p:nvSpPr>
        <p:spPr>
          <a:xfrm>
            <a:off x="913795" y="978641"/>
            <a:ext cx="10353762" cy="37011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400" dirty="0"/>
              <a:t>ボスを倒したときにスローになる演出を入れました</a:t>
            </a:r>
          </a:p>
        </p:txBody>
      </p:sp>
    </p:spTree>
    <p:extLst>
      <p:ext uri="{BB962C8B-B14F-4D97-AF65-F5344CB8AC3E}">
        <p14:creationId xmlns:p14="http://schemas.microsoft.com/office/powerpoint/2010/main" val="47937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650" fill="hold"/>
                                        <p:tgtEl>
                                          <p:spTgt spid="7"/>
                                        </p:tgtEl>
                                      </p:cBhvr>
                                    </p:cmd>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8" fill="hold" display="0">
                  <p:stCondLst>
                    <p:cond delay="indefinite"/>
                  </p:stCondLst>
                </p:cTn>
                <p:tgtEl>
                  <p:spTgt spid="7"/>
                </p:tgtEl>
              </p:cMediaNode>
            </p:video>
            <p:seq concurrent="1" nextAc="seek">
              <p:cTn id="29" restart="whenNotActive" fill="hold" evtFilter="cancelBubble" nodeType="interactiveSeq">
                <p:stCondLst>
                  <p:cond evt="onClick" delay="0">
                    <p:tgtEl>
                      <p:spTgt spid="7"/>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7"/>
                                        </p:tgtEl>
                                      </p:cBhvr>
                                    </p:cmd>
                                  </p:childTnLst>
                                </p:cTn>
                              </p:par>
                            </p:childTnLst>
                          </p:cTn>
                        </p:par>
                      </p:childTnLst>
                    </p:cTn>
                  </p:par>
                </p:childTnLst>
              </p:cTn>
              <p:nextCondLst>
                <p:cond evt="onClick" delay="0">
                  <p:tgtEl>
                    <p:spTgt spid="7"/>
                  </p:tgtEl>
                </p:cond>
              </p:nextCondLst>
            </p:seq>
          </p:childTnLst>
        </p:cTn>
      </p:par>
    </p:tnLst>
    <p:bldLst>
      <p:bldP spid="4" grpId="0"/>
      <p:bldP spid="5" grpId="0" animBg="1"/>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35C578-14AA-D3BA-F98F-36307B9D35A3}"/>
              </a:ext>
            </a:extLst>
          </p:cNvPr>
          <p:cNvSpPr>
            <a:spLocks noGrp="1"/>
          </p:cNvSpPr>
          <p:nvPr>
            <p:ph type="title"/>
          </p:nvPr>
        </p:nvSpPr>
        <p:spPr>
          <a:xfrm>
            <a:off x="924442" y="169488"/>
            <a:ext cx="10353762" cy="970450"/>
          </a:xfrm>
        </p:spPr>
        <p:txBody>
          <a:bodyPr/>
          <a:lstStyle/>
          <a:p>
            <a:pPr algn="l"/>
            <a:r>
              <a:rPr kumimoji="1" lang="ja-JP" altLang="en-US" dirty="0"/>
              <a:t>ミニマップ</a:t>
            </a:r>
          </a:p>
        </p:txBody>
      </p:sp>
      <p:pic>
        <p:nvPicPr>
          <p:cNvPr id="5" name="Dungeon Ruler〚ミニマップ〛">
            <a:hlinkClick r:id="" action="ppaction://media"/>
            <a:extLst>
              <a:ext uri="{FF2B5EF4-FFF2-40B4-BE49-F238E27FC236}">
                <a16:creationId xmlns:a16="http://schemas.microsoft.com/office/drawing/2014/main" id="{4C777D85-633A-469B-8D7A-55404B392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3155302"/>
            <a:ext cx="6096000" cy="3429000"/>
          </a:xfrm>
          <a:prstGeom prst="rect">
            <a:avLst/>
          </a:prstGeom>
        </p:spPr>
      </p:pic>
      <p:sp>
        <p:nvSpPr>
          <p:cNvPr id="6" name="コンテンツ プレースホルダー 2">
            <a:extLst>
              <a:ext uri="{FF2B5EF4-FFF2-40B4-BE49-F238E27FC236}">
                <a16:creationId xmlns:a16="http://schemas.microsoft.com/office/drawing/2014/main" id="{814E7D91-EDAD-7F95-15FA-5382DE63BD21}"/>
              </a:ext>
            </a:extLst>
          </p:cNvPr>
          <p:cNvSpPr txBox="1">
            <a:spLocks/>
          </p:cNvSpPr>
          <p:nvPr/>
        </p:nvSpPr>
        <p:spPr>
          <a:xfrm>
            <a:off x="924442" y="1939285"/>
            <a:ext cx="8032945" cy="61575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ワールド座標をマップ座標に変換して実装しました</a:t>
            </a:r>
          </a:p>
        </p:txBody>
      </p:sp>
      <p:sp>
        <p:nvSpPr>
          <p:cNvPr id="7" name="コンテンツ プレースホルダー 2">
            <a:extLst>
              <a:ext uri="{FF2B5EF4-FFF2-40B4-BE49-F238E27FC236}">
                <a16:creationId xmlns:a16="http://schemas.microsoft.com/office/drawing/2014/main" id="{D5EF2F67-FA91-2C6B-79F2-3BC18BF3A310}"/>
              </a:ext>
            </a:extLst>
          </p:cNvPr>
          <p:cNvSpPr txBox="1">
            <a:spLocks/>
          </p:cNvSpPr>
          <p:nvPr/>
        </p:nvSpPr>
        <p:spPr>
          <a:xfrm>
            <a:off x="924442" y="1339024"/>
            <a:ext cx="8760733" cy="61575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右上に敵やギミックを表示するミニマップを実装しました</a:t>
            </a:r>
            <a:endParaRPr lang="en-US" altLang="ja-JP" sz="2800" dirty="0"/>
          </a:p>
        </p:txBody>
      </p:sp>
      <p:sp>
        <p:nvSpPr>
          <p:cNvPr id="4" name="正方形/長方形 3">
            <a:extLst>
              <a:ext uri="{FF2B5EF4-FFF2-40B4-BE49-F238E27FC236}">
                <a16:creationId xmlns:a16="http://schemas.microsoft.com/office/drawing/2014/main" id="{54D389C1-47F2-FE24-1080-A5FFA5786911}"/>
              </a:ext>
            </a:extLst>
          </p:cNvPr>
          <p:cNvSpPr/>
          <p:nvPr/>
        </p:nvSpPr>
        <p:spPr>
          <a:xfrm>
            <a:off x="7865707" y="3564292"/>
            <a:ext cx="1296955" cy="129695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0BA1AC56-7F96-6F87-5FC4-BD0AD730A7E9}"/>
              </a:ext>
            </a:extLst>
          </p:cNvPr>
          <p:cNvCxnSpPr>
            <a:cxnSpLocks/>
            <a:endCxn id="4" idx="3"/>
          </p:cNvCxnSpPr>
          <p:nvPr/>
        </p:nvCxnSpPr>
        <p:spPr>
          <a:xfrm flipH="1">
            <a:off x="9162662" y="4212770"/>
            <a:ext cx="115699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33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3591" fill="hold"/>
                                        <p:tgtEl>
                                          <p:spTgt spid="5"/>
                                        </p:tgtEl>
                                      </p:cBhvr>
                                    </p:cmd>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p:bldP spid="7"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3C70533-13A5-663C-9B20-EAAA50E5FC32}"/>
              </a:ext>
            </a:extLst>
          </p:cNvPr>
          <p:cNvSpPr/>
          <p:nvPr/>
        </p:nvSpPr>
        <p:spPr>
          <a:xfrm>
            <a:off x="998376" y="1240971"/>
            <a:ext cx="10356979" cy="218802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D46EA49-E500-74FF-E87C-2503FAFE9809}"/>
              </a:ext>
            </a:extLst>
          </p:cNvPr>
          <p:cNvSpPr>
            <a:spLocks noGrp="1"/>
          </p:cNvSpPr>
          <p:nvPr>
            <p:ph type="title"/>
          </p:nvPr>
        </p:nvSpPr>
        <p:spPr>
          <a:xfrm>
            <a:off x="567613" y="382554"/>
            <a:ext cx="9590550" cy="734713"/>
          </a:xfrm>
        </p:spPr>
        <p:txBody>
          <a:bodyPr/>
          <a:lstStyle/>
          <a:p>
            <a:pPr algn="l"/>
            <a:r>
              <a:rPr lang="ja-JP" altLang="en-US" dirty="0"/>
              <a:t>反省点</a:t>
            </a:r>
            <a:endParaRPr kumimoji="1" lang="ja-JP" altLang="en-US" dirty="0"/>
          </a:p>
        </p:txBody>
      </p:sp>
      <p:sp>
        <p:nvSpPr>
          <p:cNvPr id="10" name="正方形/長方形 9">
            <a:extLst>
              <a:ext uri="{FF2B5EF4-FFF2-40B4-BE49-F238E27FC236}">
                <a16:creationId xmlns:a16="http://schemas.microsoft.com/office/drawing/2014/main" id="{CC447F64-BDCF-E345-862D-88C4810256B7}"/>
              </a:ext>
            </a:extLst>
          </p:cNvPr>
          <p:cNvSpPr/>
          <p:nvPr/>
        </p:nvSpPr>
        <p:spPr>
          <a:xfrm>
            <a:off x="998376" y="3823571"/>
            <a:ext cx="10356979" cy="218802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5ADDE266-55A0-006A-72DC-872F047366B3}"/>
              </a:ext>
            </a:extLst>
          </p:cNvPr>
          <p:cNvSpPr/>
          <p:nvPr/>
        </p:nvSpPr>
        <p:spPr>
          <a:xfrm>
            <a:off x="5717451" y="1903445"/>
            <a:ext cx="746449" cy="830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プレースホルダー 2">
            <a:extLst>
              <a:ext uri="{FF2B5EF4-FFF2-40B4-BE49-F238E27FC236}">
                <a16:creationId xmlns:a16="http://schemas.microsoft.com/office/drawing/2014/main" id="{F1835AEF-AF02-5290-5B5E-A1A3A6176CDA}"/>
              </a:ext>
            </a:extLst>
          </p:cNvPr>
          <p:cNvSpPr txBox="1">
            <a:spLocks/>
          </p:cNvSpPr>
          <p:nvPr/>
        </p:nvSpPr>
        <p:spPr>
          <a:xfrm>
            <a:off x="1295401" y="2733869"/>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ノックバックさせるなどの工夫をしていきたい</a:t>
            </a:r>
          </a:p>
        </p:txBody>
      </p:sp>
      <p:sp>
        <p:nvSpPr>
          <p:cNvPr id="6" name="テキスト プレースホルダー 2">
            <a:extLst>
              <a:ext uri="{FF2B5EF4-FFF2-40B4-BE49-F238E27FC236}">
                <a16:creationId xmlns:a16="http://schemas.microsoft.com/office/drawing/2014/main" id="{9D5D53DB-7640-A977-E371-E3693ADDD63F}"/>
              </a:ext>
            </a:extLst>
          </p:cNvPr>
          <p:cNvSpPr txBox="1">
            <a:spLocks/>
          </p:cNvSpPr>
          <p:nvPr/>
        </p:nvSpPr>
        <p:spPr>
          <a:xfrm>
            <a:off x="1295402" y="4028419"/>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魔法攻撃をするときの操作が少し難しい</a:t>
            </a:r>
          </a:p>
        </p:txBody>
      </p:sp>
      <p:sp>
        <p:nvSpPr>
          <p:cNvPr id="7" name="テキスト プレースホルダー 2">
            <a:extLst>
              <a:ext uri="{FF2B5EF4-FFF2-40B4-BE49-F238E27FC236}">
                <a16:creationId xmlns:a16="http://schemas.microsoft.com/office/drawing/2014/main" id="{AE828175-19A7-B79C-86B5-0F0028A0A931}"/>
              </a:ext>
            </a:extLst>
          </p:cNvPr>
          <p:cNvSpPr txBox="1">
            <a:spLocks/>
          </p:cNvSpPr>
          <p:nvPr/>
        </p:nvSpPr>
        <p:spPr>
          <a:xfrm>
            <a:off x="1295401" y="5244509"/>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ある程度近くにいると自動で狙うようにする</a:t>
            </a:r>
          </a:p>
        </p:txBody>
      </p:sp>
      <p:sp>
        <p:nvSpPr>
          <p:cNvPr id="8" name="矢印: 下 7">
            <a:extLst>
              <a:ext uri="{FF2B5EF4-FFF2-40B4-BE49-F238E27FC236}">
                <a16:creationId xmlns:a16="http://schemas.microsoft.com/office/drawing/2014/main" id="{AB3ADBF7-5E54-F37C-F8AE-F4684906B3F9}"/>
              </a:ext>
            </a:extLst>
          </p:cNvPr>
          <p:cNvSpPr/>
          <p:nvPr/>
        </p:nvSpPr>
        <p:spPr>
          <a:xfrm>
            <a:off x="5717451" y="4502374"/>
            <a:ext cx="746449" cy="830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プレースホルダー 2">
            <a:extLst>
              <a:ext uri="{FF2B5EF4-FFF2-40B4-BE49-F238E27FC236}">
                <a16:creationId xmlns:a16="http://schemas.microsoft.com/office/drawing/2014/main" id="{31221EBF-10F7-69BD-BC84-C7DF27175DDD}"/>
              </a:ext>
            </a:extLst>
          </p:cNvPr>
          <p:cNvSpPr txBox="1">
            <a:spLocks/>
          </p:cNvSpPr>
          <p:nvPr/>
        </p:nvSpPr>
        <p:spPr>
          <a:xfrm>
            <a:off x="1381590" y="1290382"/>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敵にダメージを与えたときの、リアクションが薄くなってしまった</a:t>
            </a:r>
          </a:p>
        </p:txBody>
      </p:sp>
    </p:spTree>
    <p:extLst>
      <p:ext uri="{BB962C8B-B14F-4D97-AF65-F5344CB8AC3E}">
        <p14:creationId xmlns:p14="http://schemas.microsoft.com/office/powerpoint/2010/main" val="305181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animBg="1"/>
      <p:bldP spid="5" grpId="0"/>
      <p:bldP spid="6" grpId="0"/>
      <p:bldP spid="7" grpId="0"/>
      <p:bldP spid="8"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3C70533-13A5-663C-9B20-EAAA50E5FC32}"/>
              </a:ext>
            </a:extLst>
          </p:cNvPr>
          <p:cNvSpPr/>
          <p:nvPr/>
        </p:nvSpPr>
        <p:spPr>
          <a:xfrm>
            <a:off x="765110" y="2334985"/>
            <a:ext cx="10356979" cy="218802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D46EA49-E500-74FF-E87C-2503FAFE9809}"/>
              </a:ext>
            </a:extLst>
          </p:cNvPr>
          <p:cNvSpPr>
            <a:spLocks noGrp="1"/>
          </p:cNvSpPr>
          <p:nvPr>
            <p:ph type="title"/>
          </p:nvPr>
        </p:nvSpPr>
        <p:spPr>
          <a:xfrm>
            <a:off x="567613" y="382554"/>
            <a:ext cx="9590550" cy="734713"/>
          </a:xfrm>
        </p:spPr>
        <p:txBody>
          <a:bodyPr/>
          <a:lstStyle/>
          <a:p>
            <a:pPr algn="l"/>
            <a:r>
              <a:rPr lang="ja-JP" altLang="en-US" dirty="0"/>
              <a:t>反省点</a:t>
            </a:r>
            <a:endParaRPr kumimoji="1" lang="ja-JP" altLang="en-US" dirty="0"/>
          </a:p>
        </p:txBody>
      </p:sp>
      <p:sp>
        <p:nvSpPr>
          <p:cNvPr id="4" name="矢印: 下 3">
            <a:extLst>
              <a:ext uri="{FF2B5EF4-FFF2-40B4-BE49-F238E27FC236}">
                <a16:creationId xmlns:a16="http://schemas.microsoft.com/office/drawing/2014/main" id="{5ADDE266-55A0-006A-72DC-872F047366B3}"/>
              </a:ext>
            </a:extLst>
          </p:cNvPr>
          <p:cNvSpPr/>
          <p:nvPr/>
        </p:nvSpPr>
        <p:spPr>
          <a:xfrm>
            <a:off x="5484185" y="2997459"/>
            <a:ext cx="746449" cy="830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プレースホルダー 2">
            <a:extLst>
              <a:ext uri="{FF2B5EF4-FFF2-40B4-BE49-F238E27FC236}">
                <a16:creationId xmlns:a16="http://schemas.microsoft.com/office/drawing/2014/main" id="{F1835AEF-AF02-5290-5B5E-A1A3A6176CDA}"/>
              </a:ext>
            </a:extLst>
          </p:cNvPr>
          <p:cNvSpPr txBox="1">
            <a:spLocks/>
          </p:cNvSpPr>
          <p:nvPr/>
        </p:nvSpPr>
        <p:spPr>
          <a:xfrm>
            <a:off x="1062135" y="3827883"/>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処理ごとに細かく区切ってコーディングしていく</a:t>
            </a:r>
          </a:p>
        </p:txBody>
      </p:sp>
      <p:sp>
        <p:nvSpPr>
          <p:cNvPr id="6" name="テキスト プレースホルダー 2">
            <a:extLst>
              <a:ext uri="{FF2B5EF4-FFF2-40B4-BE49-F238E27FC236}">
                <a16:creationId xmlns:a16="http://schemas.microsoft.com/office/drawing/2014/main" id="{0D439BEF-58BC-3DA9-197C-C1E870666F14}"/>
              </a:ext>
            </a:extLst>
          </p:cNvPr>
          <p:cNvSpPr txBox="1">
            <a:spLocks/>
          </p:cNvSpPr>
          <p:nvPr/>
        </p:nvSpPr>
        <p:spPr>
          <a:xfrm>
            <a:off x="1148324" y="2435216"/>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一つの関数内にたくさんのコードを書いてしまった</a:t>
            </a:r>
          </a:p>
        </p:txBody>
      </p:sp>
    </p:spTree>
    <p:extLst>
      <p:ext uri="{BB962C8B-B14F-4D97-AF65-F5344CB8AC3E}">
        <p14:creationId xmlns:p14="http://schemas.microsoft.com/office/powerpoint/2010/main" val="421792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95BCCD6-5279-F020-25DB-7B3EE9B5FB30}"/>
              </a:ext>
            </a:extLst>
          </p:cNvPr>
          <p:cNvSpPr txBox="1"/>
          <p:nvPr/>
        </p:nvSpPr>
        <p:spPr>
          <a:xfrm>
            <a:off x="1398639" y="1997839"/>
            <a:ext cx="9394722" cy="2862322"/>
          </a:xfrm>
          <a:prstGeom prst="rect">
            <a:avLst/>
          </a:prstGeom>
          <a:noFill/>
        </p:spPr>
        <p:txBody>
          <a:bodyPr wrap="square" rtlCol="0">
            <a:spAutoFit/>
          </a:bodyPr>
          <a:lstStyle/>
          <a:p>
            <a:pPr algn="ctr"/>
            <a:r>
              <a:rPr kumimoji="1" lang="ja-JP" altLang="en-US" sz="6000" dirty="0">
                <a:ln>
                  <a:solidFill>
                    <a:schemeClr val="bg1"/>
                  </a:solidFill>
                </a:ln>
                <a:effectLst>
                  <a:outerShdw blurRad="60007" dir="1500000" sy="-30000" kx="800400" algn="bl" rotWithShape="0">
                    <a:prstClr val="black">
                      <a:alpha val="20000"/>
                    </a:prstClr>
                  </a:outerShdw>
                </a:effectLst>
              </a:rPr>
              <a:t>以上でプレゼンを終わります</a:t>
            </a:r>
            <a:endParaRPr kumimoji="1" lang="en-US" altLang="ja-JP" sz="6000" dirty="0">
              <a:ln>
                <a:solidFill>
                  <a:schemeClr val="bg1"/>
                </a:solidFill>
              </a:ln>
              <a:effectLst>
                <a:outerShdw blurRad="60007" dir="1500000" sy="-30000" kx="800400" algn="bl" rotWithShape="0">
                  <a:prstClr val="black">
                    <a:alpha val="20000"/>
                  </a:prstClr>
                </a:outerShdw>
              </a:effectLst>
            </a:endParaRPr>
          </a:p>
          <a:p>
            <a:pPr algn="ctr"/>
            <a:endParaRPr kumimoji="1" lang="en-US" altLang="ja-JP" sz="6000" dirty="0">
              <a:ln>
                <a:solidFill>
                  <a:schemeClr val="bg1"/>
                </a:solidFill>
              </a:ln>
              <a:effectLst>
                <a:outerShdw blurRad="60007" dir="1500000" sy="-30000" kx="800400" algn="bl" rotWithShape="0">
                  <a:prstClr val="black">
                    <a:alpha val="20000"/>
                  </a:prstClr>
                </a:outerShdw>
              </a:effectLst>
            </a:endParaRPr>
          </a:p>
          <a:p>
            <a:pPr algn="ctr"/>
            <a:r>
              <a:rPr kumimoji="1" lang="ja-JP" altLang="en-US" sz="6000" dirty="0">
                <a:ln>
                  <a:solidFill>
                    <a:schemeClr val="bg1"/>
                  </a:solidFill>
                </a:ln>
                <a:effectLst>
                  <a:outerShdw blurRad="60007" dir="1500000" sy="-30000" kx="800400" algn="bl" rotWithShape="0">
                    <a:prstClr val="black">
                      <a:alpha val="20000"/>
                    </a:prstClr>
                  </a:outerShdw>
                </a:effectLst>
              </a:rPr>
              <a:t>ありがとうございました！</a:t>
            </a:r>
          </a:p>
        </p:txBody>
      </p:sp>
    </p:spTree>
    <p:extLst>
      <p:ext uri="{BB962C8B-B14F-4D97-AF65-F5344CB8AC3E}">
        <p14:creationId xmlns:p14="http://schemas.microsoft.com/office/powerpoint/2010/main" val="943328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C6399-320C-DC7F-69E4-4F576EC798EB}"/>
              </a:ext>
            </a:extLst>
          </p:cNvPr>
          <p:cNvSpPr>
            <a:spLocks noGrp="1"/>
          </p:cNvSpPr>
          <p:nvPr>
            <p:ph type="title"/>
          </p:nvPr>
        </p:nvSpPr>
        <p:spPr>
          <a:xfrm>
            <a:off x="913795" y="27734"/>
            <a:ext cx="10353762" cy="970450"/>
          </a:xfrm>
        </p:spPr>
        <p:txBody>
          <a:bodyPr/>
          <a:lstStyle/>
          <a:p>
            <a:pPr algn="l"/>
            <a:r>
              <a:rPr kumimoji="1" lang="ja-JP" altLang="en-US" dirty="0"/>
              <a:t>目次</a:t>
            </a:r>
          </a:p>
        </p:txBody>
      </p:sp>
      <p:sp>
        <p:nvSpPr>
          <p:cNvPr id="3" name="コンテンツ プレースホルダー 2">
            <a:extLst>
              <a:ext uri="{FF2B5EF4-FFF2-40B4-BE49-F238E27FC236}">
                <a16:creationId xmlns:a16="http://schemas.microsoft.com/office/drawing/2014/main" id="{9138ABC2-A029-6A86-F93B-E55CB0B4C7BB}"/>
              </a:ext>
            </a:extLst>
          </p:cNvPr>
          <p:cNvSpPr>
            <a:spLocks noGrp="1"/>
          </p:cNvSpPr>
          <p:nvPr>
            <p:ph idx="1"/>
          </p:nvPr>
        </p:nvSpPr>
        <p:spPr>
          <a:xfrm>
            <a:off x="1306285" y="1184796"/>
            <a:ext cx="9961271" cy="4976261"/>
          </a:xfrm>
        </p:spPr>
        <p:txBody>
          <a:bodyPr>
            <a:normAutofit fontScale="92500" lnSpcReduction="20000"/>
          </a:bodyPr>
          <a:lstStyle/>
          <a:p>
            <a:r>
              <a:rPr kumimoji="1" lang="ja-JP" altLang="en-US" sz="3000" dirty="0"/>
              <a:t>ゲーム内容</a:t>
            </a:r>
            <a:endParaRPr kumimoji="1" lang="en-US" altLang="ja-JP" sz="3000" dirty="0"/>
          </a:p>
          <a:p>
            <a:r>
              <a:rPr lang="ja-JP" altLang="en-US" sz="3000" dirty="0"/>
              <a:t>開発環境</a:t>
            </a:r>
            <a:endParaRPr lang="en-US" altLang="ja-JP" sz="3000" dirty="0"/>
          </a:p>
          <a:p>
            <a:r>
              <a:rPr kumimoji="1" lang="ja-JP" altLang="en-US" sz="3000" dirty="0"/>
              <a:t>操作説明</a:t>
            </a:r>
            <a:endParaRPr kumimoji="1" lang="en-US" altLang="ja-JP" sz="3000" dirty="0"/>
          </a:p>
          <a:p>
            <a:r>
              <a:rPr lang="ja-JP" altLang="en-US" sz="3000" dirty="0"/>
              <a:t>ステージ構成</a:t>
            </a:r>
            <a:endParaRPr lang="en-US" altLang="ja-JP" sz="3000" dirty="0"/>
          </a:p>
          <a:p>
            <a:r>
              <a:rPr kumimoji="1" lang="ja-JP" altLang="en-US" sz="3000" dirty="0"/>
              <a:t>ギミック紹介（</a:t>
            </a:r>
            <a:r>
              <a:rPr kumimoji="1" lang="en-US" altLang="ja-JP" sz="3000" dirty="0"/>
              <a:t>3</a:t>
            </a:r>
            <a:r>
              <a:rPr kumimoji="1" lang="ja-JP" altLang="en-US" sz="3000" dirty="0"/>
              <a:t>種類）</a:t>
            </a:r>
            <a:endParaRPr kumimoji="1" lang="en-US" altLang="ja-JP" sz="3000" dirty="0"/>
          </a:p>
          <a:p>
            <a:r>
              <a:rPr kumimoji="1" lang="ja-JP" altLang="en-US" sz="3000" dirty="0"/>
              <a:t>技術要素</a:t>
            </a:r>
            <a:endParaRPr kumimoji="1" lang="en-US" altLang="ja-JP" sz="3000" dirty="0"/>
          </a:p>
          <a:p>
            <a:pPr lvl="1"/>
            <a:r>
              <a:rPr lang="ja-JP" altLang="en-US" sz="2800" dirty="0"/>
              <a:t>グレースケール</a:t>
            </a:r>
            <a:endParaRPr lang="en-US" altLang="ja-JP" sz="2800" dirty="0"/>
          </a:p>
          <a:p>
            <a:pPr lvl="1"/>
            <a:r>
              <a:rPr lang="ja-JP" altLang="en-US" sz="2800" dirty="0"/>
              <a:t>スロー演出</a:t>
            </a:r>
            <a:endParaRPr lang="en-US" altLang="ja-JP" sz="2800" dirty="0"/>
          </a:p>
          <a:p>
            <a:pPr lvl="1"/>
            <a:r>
              <a:rPr lang="ja-JP" altLang="en-US" sz="2800" dirty="0"/>
              <a:t>ミニマップ</a:t>
            </a:r>
            <a:endParaRPr lang="en-US" altLang="ja-JP" sz="2800" dirty="0"/>
          </a:p>
          <a:p>
            <a:r>
              <a:rPr lang="ja-JP" altLang="en-US" sz="3000" dirty="0"/>
              <a:t>反省点</a:t>
            </a:r>
            <a:endParaRPr lang="en-US" altLang="ja-JP" sz="3000" dirty="0"/>
          </a:p>
          <a:p>
            <a:endParaRPr kumimoji="1" lang="ja-JP" altLang="en-US" dirty="0"/>
          </a:p>
        </p:txBody>
      </p:sp>
      <p:pic>
        <p:nvPicPr>
          <p:cNvPr id="4" name="図 3" descr="建物, 男, 民衆, 乗る が含まれている画像&#10;&#10;自動的に生成された説明">
            <a:extLst>
              <a:ext uri="{FF2B5EF4-FFF2-40B4-BE49-F238E27FC236}">
                <a16:creationId xmlns:a16="http://schemas.microsoft.com/office/drawing/2014/main" id="{4A912ED4-075D-912B-4D38-49C9A98C4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889" y="2230530"/>
            <a:ext cx="5703547" cy="3208246"/>
          </a:xfrm>
          <a:prstGeom prst="rect">
            <a:avLst/>
          </a:prstGeom>
        </p:spPr>
      </p:pic>
    </p:spTree>
    <p:extLst>
      <p:ext uri="{BB962C8B-B14F-4D97-AF65-F5344CB8AC3E}">
        <p14:creationId xmlns:p14="http://schemas.microsoft.com/office/powerpoint/2010/main" val="126694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6D2964-1C67-AD4B-A802-E1CF40E2E263}"/>
              </a:ext>
            </a:extLst>
          </p:cNvPr>
          <p:cNvSpPr>
            <a:spLocks noGrp="1"/>
          </p:cNvSpPr>
          <p:nvPr>
            <p:ph type="title"/>
          </p:nvPr>
        </p:nvSpPr>
        <p:spPr/>
        <p:txBody>
          <a:bodyPr/>
          <a:lstStyle/>
          <a:p>
            <a:pPr algn="l"/>
            <a:r>
              <a:rPr kumimoji="1" lang="ja-JP" altLang="en-US" dirty="0"/>
              <a:t>ゲーム内容</a:t>
            </a:r>
          </a:p>
        </p:txBody>
      </p:sp>
      <p:sp>
        <p:nvSpPr>
          <p:cNvPr id="3" name="コンテンツ プレースホルダー 2">
            <a:extLst>
              <a:ext uri="{FF2B5EF4-FFF2-40B4-BE49-F238E27FC236}">
                <a16:creationId xmlns:a16="http://schemas.microsoft.com/office/drawing/2014/main" id="{33DC8810-9285-DF59-699B-62FCCA457BE9}"/>
              </a:ext>
            </a:extLst>
          </p:cNvPr>
          <p:cNvSpPr>
            <a:spLocks noGrp="1"/>
          </p:cNvSpPr>
          <p:nvPr>
            <p:ph idx="1"/>
          </p:nvPr>
        </p:nvSpPr>
        <p:spPr>
          <a:xfrm>
            <a:off x="844122" y="1732449"/>
            <a:ext cx="10764399" cy="4058751"/>
          </a:xfrm>
        </p:spPr>
        <p:txBody>
          <a:bodyPr>
            <a:normAutofit/>
          </a:bodyPr>
          <a:lstStyle/>
          <a:p>
            <a:pPr marL="450000" lvl="1" indent="0">
              <a:buNone/>
            </a:pPr>
            <a:r>
              <a:rPr lang="ja-JP" altLang="en-US" sz="4800" dirty="0"/>
              <a:t>騎士を操作してダンジョン内の敵を倒し</a:t>
            </a:r>
            <a:endParaRPr lang="en-US" altLang="ja-JP" sz="4800" dirty="0"/>
          </a:p>
          <a:p>
            <a:pPr marL="450000" lvl="1" indent="0">
              <a:buNone/>
            </a:pPr>
            <a:r>
              <a:rPr lang="ja-JP" altLang="en-US" sz="4800" dirty="0"/>
              <a:t>ギミックをクリアして、</a:t>
            </a:r>
            <a:endParaRPr lang="en-US" altLang="ja-JP" sz="4800" dirty="0"/>
          </a:p>
          <a:p>
            <a:pPr marL="450000" lvl="1" indent="0">
              <a:buNone/>
            </a:pPr>
            <a:r>
              <a:rPr lang="ja-JP" altLang="en-US" sz="4800" dirty="0"/>
              <a:t>ダンジョンの奥にいる支配者を倒す。</a:t>
            </a:r>
            <a:endParaRPr kumimoji="1" lang="ja-JP" altLang="en-US" sz="4800" dirty="0"/>
          </a:p>
        </p:txBody>
      </p:sp>
    </p:spTree>
    <p:extLst>
      <p:ext uri="{BB962C8B-B14F-4D97-AF65-F5344CB8AC3E}">
        <p14:creationId xmlns:p14="http://schemas.microsoft.com/office/powerpoint/2010/main" val="41925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FBEDF6-DE96-307B-D58E-7313E20D5A75}"/>
              </a:ext>
            </a:extLst>
          </p:cNvPr>
          <p:cNvSpPr>
            <a:spLocks noGrp="1"/>
          </p:cNvSpPr>
          <p:nvPr>
            <p:ph idx="1"/>
          </p:nvPr>
        </p:nvSpPr>
        <p:spPr>
          <a:xfrm>
            <a:off x="913795" y="531223"/>
            <a:ext cx="4790319" cy="5738948"/>
          </a:xfrm>
        </p:spPr>
        <p:txBody>
          <a:bodyPr>
            <a:normAutofit lnSpcReduction="10000"/>
          </a:bodyPr>
          <a:lstStyle/>
          <a:p>
            <a:r>
              <a:rPr kumimoji="1" lang="ja-JP" altLang="en-US" sz="3200" dirty="0"/>
              <a:t>使用ゲームエンジン</a:t>
            </a:r>
            <a:endParaRPr kumimoji="1" lang="en-US" altLang="ja-JP" sz="3200" dirty="0"/>
          </a:p>
          <a:p>
            <a:pPr marL="36900" indent="0">
              <a:buNone/>
            </a:pPr>
            <a:r>
              <a:rPr lang="en-US" altLang="ja-JP" dirty="0"/>
              <a:t>	</a:t>
            </a:r>
            <a:r>
              <a:rPr lang="ja-JP" altLang="en-US" sz="2800" dirty="0"/>
              <a:t>学校内製のゲームエンジン</a:t>
            </a:r>
            <a:endParaRPr lang="en-US" altLang="ja-JP" sz="2800" dirty="0"/>
          </a:p>
          <a:p>
            <a:pPr marL="36900" indent="0">
              <a:buNone/>
            </a:pPr>
            <a:endParaRPr lang="en-US" altLang="ja-JP" sz="2400" dirty="0"/>
          </a:p>
          <a:p>
            <a:pPr marL="36900" indent="0">
              <a:buNone/>
            </a:pPr>
            <a:endParaRPr lang="en-US" altLang="ja-JP" sz="2400" dirty="0"/>
          </a:p>
          <a:p>
            <a:pPr marL="36900" indent="0">
              <a:buNone/>
            </a:pPr>
            <a:endParaRPr lang="en-US" altLang="ja-JP" sz="2400" dirty="0"/>
          </a:p>
          <a:p>
            <a:r>
              <a:rPr lang="ja-JP" altLang="en-US" sz="3200" dirty="0"/>
              <a:t>使用ツール</a:t>
            </a:r>
            <a:endParaRPr lang="en-US" altLang="ja-JP" sz="3200" dirty="0"/>
          </a:p>
          <a:p>
            <a:pPr lvl="1"/>
            <a:r>
              <a:rPr lang="en-US" altLang="ja-JP" sz="2800" dirty="0"/>
              <a:t>Visual Studio 2022</a:t>
            </a:r>
          </a:p>
          <a:p>
            <a:pPr lvl="1"/>
            <a:r>
              <a:rPr lang="en-US" altLang="ja-JP" sz="2800" dirty="0"/>
              <a:t>3dsMax 2023</a:t>
            </a:r>
          </a:p>
          <a:p>
            <a:pPr lvl="1"/>
            <a:r>
              <a:rPr lang="en-US" altLang="ja-JP" sz="2800" dirty="0"/>
              <a:t>Adobe Photoshop 2023</a:t>
            </a:r>
          </a:p>
          <a:p>
            <a:pPr lvl="1"/>
            <a:r>
              <a:rPr lang="en-US" altLang="ja-JP" sz="2800" dirty="0" err="1"/>
              <a:t>Effekseer</a:t>
            </a:r>
            <a:endParaRPr lang="en-US" altLang="ja-JP" sz="2800" dirty="0"/>
          </a:p>
          <a:p>
            <a:pPr lvl="1"/>
            <a:endParaRPr lang="en-US" altLang="ja-JP" dirty="0"/>
          </a:p>
        </p:txBody>
      </p:sp>
      <p:sp>
        <p:nvSpPr>
          <p:cNvPr id="4" name="コンテンツ プレースホルダー 2">
            <a:extLst>
              <a:ext uri="{FF2B5EF4-FFF2-40B4-BE49-F238E27FC236}">
                <a16:creationId xmlns:a16="http://schemas.microsoft.com/office/drawing/2014/main" id="{03D9AD19-1CE2-0E7F-6775-71B90D65C2C3}"/>
              </a:ext>
            </a:extLst>
          </p:cNvPr>
          <p:cNvSpPr txBox="1">
            <a:spLocks/>
          </p:cNvSpPr>
          <p:nvPr/>
        </p:nvSpPr>
        <p:spPr>
          <a:xfrm>
            <a:off x="6487888" y="470260"/>
            <a:ext cx="2726388" cy="20378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3200" dirty="0"/>
              <a:t>使用言語</a:t>
            </a:r>
            <a:endParaRPr lang="en-US" altLang="ja-JP" sz="3200" dirty="0"/>
          </a:p>
          <a:p>
            <a:pPr lvl="1"/>
            <a:r>
              <a:rPr lang="en-US" altLang="ja-JP" sz="2800" dirty="0"/>
              <a:t>C++</a:t>
            </a:r>
          </a:p>
          <a:p>
            <a:pPr lvl="1"/>
            <a:r>
              <a:rPr lang="en-US" altLang="ja-JP" sz="2800" dirty="0"/>
              <a:t>HLSL</a:t>
            </a:r>
          </a:p>
        </p:txBody>
      </p:sp>
      <p:sp>
        <p:nvSpPr>
          <p:cNvPr id="6" name="コンテンツ プレースホルダー 2">
            <a:extLst>
              <a:ext uri="{FF2B5EF4-FFF2-40B4-BE49-F238E27FC236}">
                <a16:creationId xmlns:a16="http://schemas.microsoft.com/office/drawing/2014/main" id="{EFC26B8A-52CB-B09B-60B5-22346EF20DE7}"/>
              </a:ext>
            </a:extLst>
          </p:cNvPr>
          <p:cNvSpPr txBox="1">
            <a:spLocks/>
          </p:cNvSpPr>
          <p:nvPr/>
        </p:nvSpPr>
        <p:spPr>
          <a:xfrm>
            <a:off x="6487888" y="3074124"/>
            <a:ext cx="2726388" cy="20378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3200" dirty="0"/>
              <a:t>開発環境</a:t>
            </a:r>
            <a:endParaRPr lang="en-US" altLang="ja-JP" sz="3200" dirty="0"/>
          </a:p>
          <a:p>
            <a:pPr lvl="1"/>
            <a:r>
              <a:rPr lang="en-US" altLang="ja-JP" sz="2800" dirty="0"/>
              <a:t>Windows11</a:t>
            </a:r>
          </a:p>
          <a:p>
            <a:pPr lvl="1"/>
            <a:r>
              <a:rPr lang="en-US" altLang="ja-JP" sz="2800" dirty="0"/>
              <a:t>DirectX12</a:t>
            </a:r>
          </a:p>
          <a:p>
            <a:endParaRPr lang="ja-JP" altLang="en-US" dirty="0"/>
          </a:p>
        </p:txBody>
      </p:sp>
    </p:spTree>
    <p:extLst>
      <p:ext uri="{BB962C8B-B14F-4D97-AF65-F5344CB8AC3E}">
        <p14:creationId xmlns:p14="http://schemas.microsoft.com/office/powerpoint/2010/main" val="2052105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7BEC6F-6544-C106-6C41-E4B2A7490F7E}"/>
              </a:ext>
            </a:extLst>
          </p:cNvPr>
          <p:cNvSpPr>
            <a:spLocks noGrp="1"/>
          </p:cNvSpPr>
          <p:nvPr>
            <p:ph type="title"/>
          </p:nvPr>
        </p:nvSpPr>
        <p:spPr>
          <a:xfrm>
            <a:off x="913795" y="-63838"/>
            <a:ext cx="10353762" cy="970450"/>
          </a:xfrm>
        </p:spPr>
        <p:txBody>
          <a:bodyPr/>
          <a:lstStyle/>
          <a:p>
            <a:pPr algn="l"/>
            <a:r>
              <a:rPr lang="ja-JP" altLang="en-US" dirty="0"/>
              <a:t>操作説明</a:t>
            </a:r>
            <a:endParaRPr kumimoji="1" lang="ja-JP" altLang="en-US" dirty="0"/>
          </a:p>
        </p:txBody>
      </p:sp>
      <p:pic>
        <p:nvPicPr>
          <p:cNvPr id="5" name="コンテンツ プレースホルダー 4" descr="屋内, 小さい, 座る, 持つ が含まれている画像">
            <a:extLst>
              <a:ext uri="{FF2B5EF4-FFF2-40B4-BE49-F238E27FC236}">
                <a16:creationId xmlns:a16="http://schemas.microsoft.com/office/drawing/2014/main" id="{3F7B0271-FF5C-C2D4-48E4-BFE1BC714D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431" y="1911069"/>
            <a:ext cx="5515590" cy="3701026"/>
          </a:xfrm>
        </p:spPr>
      </p:pic>
      <p:sp>
        <p:nvSpPr>
          <p:cNvPr id="6" name="テキスト ボックス 5">
            <a:extLst>
              <a:ext uri="{FF2B5EF4-FFF2-40B4-BE49-F238E27FC236}">
                <a16:creationId xmlns:a16="http://schemas.microsoft.com/office/drawing/2014/main" id="{B5B5F127-0751-CCF3-2297-BA0F1A233D47}"/>
              </a:ext>
            </a:extLst>
          </p:cNvPr>
          <p:cNvSpPr txBox="1"/>
          <p:nvPr/>
        </p:nvSpPr>
        <p:spPr>
          <a:xfrm>
            <a:off x="8807392" y="3919980"/>
            <a:ext cx="2330245" cy="830997"/>
          </a:xfrm>
          <a:prstGeom prst="rect">
            <a:avLst/>
          </a:prstGeom>
          <a:noFill/>
        </p:spPr>
        <p:txBody>
          <a:bodyPr wrap="square" rtlCol="0">
            <a:spAutoFit/>
          </a:bodyPr>
          <a:lstStyle/>
          <a:p>
            <a:r>
              <a:rPr kumimoji="1" lang="ja-JP" altLang="en-US" sz="4800" dirty="0"/>
              <a:t>ジャンプ</a:t>
            </a:r>
          </a:p>
        </p:txBody>
      </p:sp>
      <p:sp>
        <p:nvSpPr>
          <p:cNvPr id="7" name="テキスト ボックス 6">
            <a:extLst>
              <a:ext uri="{FF2B5EF4-FFF2-40B4-BE49-F238E27FC236}">
                <a16:creationId xmlns:a16="http://schemas.microsoft.com/office/drawing/2014/main" id="{DE87D9E3-89CE-6C6E-3ECC-BF08D1659A9C}"/>
              </a:ext>
            </a:extLst>
          </p:cNvPr>
          <p:cNvSpPr txBox="1"/>
          <p:nvPr/>
        </p:nvSpPr>
        <p:spPr>
          <a:xfrm>
            <a:off x="8627667" y="2500026"/>
            <a:ext cx="2664540" cy="830997"/>
          </a:xfrm>
          <a:prstGeom prst="rect">
            <a:avLst/>
          </a:prstGeom>
          <a:noFill/>
        </p:spPr>
        <p:txBody>
          <a:bodyPr wrap="square" rtlCol="0">
            <a:spAutoFit/>
          </a:bodyPr>
          <a:lstStyle/>
          <a:p>
            <a:r>
              <a:rPr kumimoji="1" lang="ja-JP" altLang="en-US" sz="4800" dirty="0"/>
              <a:t>近接攻撃</a:t>
            </a:r>
          </a:p>
        </p:txBody>
      </p:sp>
      <p:sp>
        <p:nvSpPr>
          <p:cNvPr id="8" name="テキスト ボックス 7">
            <a:extLst>
              <a:ext uri="{FF2B5EF4-FFF2-40B4-BE49-F238E27FC236}">
                <a16:creationId xmlns:a16="http://schemas.microsoft.com/office/drawing/2014/main" id="{61697E60-A151-92FD-6CED-54CA9B20A35C}"/>
              </a:ext>
            </a:extLst>
          </p:cNvPr>
          <p:cNvSpPr txBox="1"/>
          <p:nvPr/>
        </p:nvSpPr>
        <p:spPr>
          <a:xfrm>
            <a:off x="8627667" y="1495570"/>
            <a:ext cx="2664540" cy="830997"/>
          </a:xfrm>
          <a:prstGeom prst="rect">
            <a:avLst/>
          </a:prstGeom>
          <a:noFill/>
        </p:spPr>
        <p:txBody>
          <a:bodyPr wrap="square" rtlCol="0">
            <a:spAutoFit/>
          </a:bodyPr>
          <a:lstStyle/>
          <a:p>
            <a:r>
              <a:rPr kumimoji="1" lang="ja-JP" altLang="en-US" sz="4800" dirty="0"/>
              <a:t>魔法攻撃</a:t>
            </a:r>
          </a:p>
        </p:txBody>
      </p:sp>
      <p:sp>
        <p:nvSpPr>
          <p:cNvPr id="9" name="テキスト ボックス 8">
            <a:extLst>
              <a:ext uri="{FF2B5EF4-FFF2-40B4-BE49-F238E27FC236}">
                <a16:creationId xmlns:a16="http://schemas.microsoft.com/office/drawing/2014/main" id="{2B78F4D9-B7D8-6D34-282D-494263B2668D}"/>
              </a:ext>
            </a:extLst>
          </p:cNvPr>
          <p:cNvSpPr txBox="1"/>
          <p:nvPr/>
        </p:nvSpPr>
        <p:spPr>
          <a:xfrm>
            <a:off x="641721" y="5196596"/>
            <a:ext cx="2959509" cy="830997"/>
          </a:xfrm>
          <a:prstGeom prst="rect">
            <a:avLst/>
          </a:prstGeom>
          <a:noFill/>
        </p:spPr>
        <p:txBody>
          <a:bodyPr wrap="square" rtlCol="0">
            <a:spAutoFit/>
          </a:bodyPr>
          <a:lstStyle/>
          <a:p>
            <a:r>
              <a:rPr kumimoji="1" lang="ja-JP" altLang="en-US" sz="4800" dirty="0"/>
              <a:t>移動</a:t>
            </a:r>
            <a:r>
              <a:rPr kumimoji="1" lang="en-US" altLang="ja-JP" sz="4800" dirty="0"/>
              <a:t>(</a:t>
            </a:r>
            <a:r>
              <a:rPr kumimoji="1" lang="ja-JP" altLang="en-US" sz="4800" dirty="0"/>
              <a:t>歩き</a:t>
            </a:r>
            <a:r>
              <a:rPr kumimoji="1" lang="en-US" altLang="ja-JP" sz="4800" dirty="0"/>
              <a:t>)</a:t>
            </a:r>
            <a:endParaRPr kumimoji="1" lang="ja-JP" altLang="en-US" sz="4800" dirty="0"/>
          </a:p>
        </p:txBody>
      </p:sp>
      <p:sp>
        <p:nvSpPr>
          <p:cNvPr id="10" name="テキスト ボックス 9">
            <a:extLst>
              <a:ext uri="{FF2B5EF4-FFF2-40B4-BE49-F238E27FC236}">
                <a16:creationId xmlns:a16="http://schemas.microsoft.com/office/drawing/2014/main" id="{A5828950-5BD9-06AA-DF88-DA5119913AB2}"/>
              </a:ext>
            </a:extLst>
          </p:cNvPr>
          <p:cNvSpPr txBox="1"/>
          <p:nvPr/>
        </p:nvSpPr>
        <p:spPr>
          <a:xfrm>
            <a:off x="3184283" y="869327"/>
            <a:ext cx="4987410" cy="830997"/>
          </a:xfrm>
          <a:prstGeom prst="rect">
            <a:avLst/>
          </a:prstGeom>
          <a:noFill/>
        </p:spPr>
        <p:txBody>
          <a:bodyPr wrap="square" rtlCol="0">
            <a:spAutoFit/>
          </a:bodyPr>
          <a:lstStyle/>
          <a:p>
            <a:r>
              <a:rPr kumimoji="1" lang="ja-JP" altLang="en-US" sz="4800" dirty="0"/>
              <a:t>走る</a:t>
            </a:r>
            <a:r>
              <a:rPr kumimoji="1" lang="en-US" altLang="ja-JP" sz="4800" dirty="0"/>
              <a:t>(+R</a:t>
            </a:r>
            <a:r>
              <a:rPr kumimoji="1" lang="ja-JP" altLang="en-US" sz="4800" dirty="0"/>
              <a:t>ボタン</a:t>
            </a:r>
            <a:r>
              <a:rPr kumimoji="1" lang="en-US" altLang="ja-JP" sz="4800" dirty="0"/>
              <a:t>)</a:t>
            </a:r>
            <a:endParaRPr kumimoji="1" lang="ja-JP" altLang="en-US" sz="4800" dirty="0"/>
          </a:p>
        </p:txBody>
      </p:sp>
      <p:sp>
        <p:nvSpPr>
          <p:cNvPr id="11" name="テキスト ボックス 10">
            <a:extLst>
              <a:ext uri="{FF2B5EF4-FFF2-40B4-BE49-F238E27FC236}">
                <a16:creationId xmlns:a16="http://schemas.microsoft.com/office/drawing/2014/main" id="{104B6F69-B7E5-3E27-3FFE-C9381BD585E5}"/>
              </a:ext>
            </a:extLst>
          </p:cNvPr>
          <p:cNvSpPr txBox="1"/>
          <p:nvPr/>
        </p:nvSpPr>
        <p:spPr>
          <a:xfrm>
            <a:off x="7147912" y="5351962"/>
            <a:ext cx="2959509" cy="830997"/>
          </a:xfrm>
          <a:prstGeom prst="rect">
            <a:avLst/>
          </a:prstGeom>
          <a:noFill/>
        </p:spPr>
        <p:txBody>
          <a:bodyPr wrap="square" rtlCol="0">
            <a:spAutoFit/>
          </a:bodyPr>
          <a:lstStyle/>
          <a:p>
            <a:r>
              <a:rPr kumimoji="1" lang="ja-JP" altLang="en-US" sz="4800" dirty="0"/>
              <a:t>カメラ操作</a:t>
            </a:r>
          </a:p>
        </p:txBody>
      </p:sp>
      <p:cxnSp>
        <p:nvCxnSpPr>
          <p:cNvPr id="13" name="直線コネクタ 12">
            <a:extLst>
              <a:ext uri="{FF2B5EF4-FFF2-40B4-BE49-F238E27FC236}">
                <a16:creationId xmlns:a16="http://schemas.microsoft.com/office/drawing/2014/main" id="{53786C2A-5B66-BB69-FEC5-F6C4C0C83D5E}"/>
              </a:ext>
            </a:extLst>
          </p:cNvPr>
          <p:cNvCxnSpPr>
            <a:cxnSpLocks/>
            <a:stCxn id="10" idx="2"/>
          </p:cNvCxnSpPr>
          <p:nvPr/>
        </p:nvCxnSpPr>
        <p:spPr>
          <a:xfrm>
            <a:off x="5677988" y="1700324"/>
            <a:ext cx="1587910" cy="5119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393FD54-52E4-67AB-6EB8-0AECC77061EA}"/>
              </a:ext>
            </a:extLst>
          </p:cNvPr>
          <p:cNvCxnSpPr>
            <a:cxnSpLocks/>
            <a:endCxn id="11" idx="1"/>
          </p:cNvCxnSpPr>
          <p:nvPr/>
        </p:nvCxnSpPr>
        <p:spPr>
          <a:xfrm>
            <a:off x="6583783" y="4469752"/>
            <a:ext cx="564129" cy="12977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1A3FB15-B737-0D01-0536-511304C57ADB}"/>
              </a:ext>
            </a:extLst>
          </p:cNvPr>
          <p:cNvCxnSpPr>
            <a:cxnSpLocks/>
            <a:endCxn id="9" idx="3"/>
          </p:cNvCxnSpPr>
          <p:nvPr/>
        </p:nvCxnSpPr>
        <p:spPr>
          <a:xfrm flipH="1">
            <a:off x="3601230" y="4463014"/>
            <a:ext cx="1051743" cy="114908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02407E9-30EA-BAC6-82A9-3AD6390E88C5}"/>
              </a:ext>
            </a:extLst>
          </p:cNvPr>
          <p:cNvCxnSpPr>
            <a:cxnSpLocks/>
            <a:stCxn id="8" idx="1"/>
          </p:cNvCxnSpPr>
          <p:nvPr/>
        </p:nvCxnSpPr>
        <p:spPr>
          <a:xfrm flipH="1">
            <a:off x="6865847" y="1911069"/>
            <a:ext cx="1761820" cy="15179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BC5BA89-EDD7-6427-9B6F-D753A8155F90}"/>
              </a:ext>
            </a:extLst>
          </p:cNvPr>
          <p:cNvCxnSpPr>
            <a:cxnSpLocks/>
            <a:stCxn id="7" idx="1"/>
          </p:cNvCxnSpPr>
          <p:nvPr/>
        </p:nvCxnSpPr>
        <p:spPr>
          <a:xfrm flipH="1">
            <a:off x="7855833" y="2915525"/>
            <a:ext cx="771834" cy="4977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C0531C3-345F-607F-459E-F0C4605493A1}"/>
              </a:ext>
            </a:extLst>
          </p:cNvPr>
          <p:cNvCxnSpPr>
            <a:cxnSpLocks/>
            <a:stCxn id="6" idx="1"/>
          </p:cNvCxnSpPr>
          <p:nvPr/>
        </p:nvCxnSpPr>
        <p:spPr>
          <a:xfrm flipH="1" flipV="1">
            <a:off x="7352522" y="3844499"/>
            <a:ext cx="1454870" cy="4909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31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691D7D-7810-932D-E62C-BA2DA2D701C0}"/>
              </a:ext>
            </a:extLst>
          </p:cNvPr>
          <p:cNvSpPr>
            <a:spLocks noGrp="1"/>
          </p:cNvSpPr>
          <p:nvPr>
            <p:ph type="title"/>
          </p:nvPr>
        </p:nvSpPr>
        <p:spPr>
          <a:xfrm>
            <a:off x="914400" y="285136"/>
            <a:ext cx="10353762" cy="970450"/>
          </a:xfrm>
        </p:spPr>
        <p:txBody>
          <a:bodyPr/>
          <a:lstStyle/>
          <a:p>
            <a:pPr algn="l"/>
            <a:r>
              <a:rPr kumimoji="1" lang="ja-JP" altLang="en-US" dirty="0"/>
              <a:t>ステージ構成</a:t>
            </a:r>
          </a:p>
        </p:txBody>
      </p:sp>
      <p:pic>
        <p:nvPicPr>
          <p:cNvPr id="5" name="コンテンツ プレースホルダー 4" descr="建物, 多い, ケーキ, グループ が含まれている画像">
            <a:extLst>
              <a:ext uri="{FF2B5EF4-FFF2-40B4-BE49-F238E27FC236}">
                <a16:creationId xmlns:a16="http://schemas.microsoft.com/office/drawing/2014/main" id="{DEC5B77F-4996-AB69-3007-3B9A8681E7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55586"/>
            <a:ext cx="10353675" cy="3422244"/>
          </a:xfrm>
        </p:spPr>
      </p:pic>
      <p:sp>
        <p:nvSpPr>
          <p:cNvPr id="6" name="テキスト ボックス 5">
            <a:extLst>
              <a:ext uri="{FF2B5EF4-FFF2-40B4-BE49-F238E27FC236}">
                <a16:creationId xmlns:a16="http://schemas.microsoft.com/office/drawing/2014/main" id="{44AE4B56-72AC-30E7-745B-B04795924060}"/>
              </a:ext>
            </a:extLst>
          </p:cNvPr>
          <p:cNvSpPr txBox="1"/>
          <p:nvPr/>
        </p:nvSpPr>
        <p:spPr>
          <a:xfrm>
            <a:off x="737420" y="5294337"/>
            <a:ext cx="3672348" cy="707886"/>
          </a:xfrm>
          <a:prstGeom prst="rect">
            <a:avLst/>
          </a:prstGeom>
          <a:noFill/>
        </p:spPr>
        <p:txBody>
          <a:bodyPr wrap="square" rtlCol="0">
            <a:spAutoFit/>
          </a:bodyPr>
          <a:lstStyle/>
          <a:p>
            <a:r>
              <a:rPr kumimoji="1" lang="ja-JP" altLang="en-US" sz="4000" dirty="0"/>
              <a:t>雑魚敵との戦闘</a:t>
            </a:r>
          </a:p>
        </p:txBody>
      </p:sp>
      <p:sp>
        <p:nvSpPr>
          <p:cNvPr id="7" name="テキスト ボックス 6">
            <a:extLst>
              <a:ext uri="{FF2B5EF4-FFF2-40B4-BE49-F238E27FC236}">
                <a16:creationId xmlns:a16="http://schemas.microsoft.com/office/drawing/2014/main" id="{D3898210-4C4B-731B-9497-849B6AA8A1F0}"/>
              </a:ext>
            </a:extLst>
          </p:cNvPr>
          <p:cNvSpPr txBox="1"/>
          <p:nvPr/>
        </p:nvSpPr>
        <p:spPr>
          <a:xfrm>
            <a:off x="4955461" y="4986560"/>
            <a:ext cx="2826773" cy="1323439"/>
          </a:xfrm>
          <a:prstGeom prst="rect">
            <a:avLst/>
          </a:prstGeom>
          <a:noFill/>
        </p:spPr>
        <p:txBody>
          <a:bodyPr wrap="square" rtlCol="0">
            <a:spAutoFit/>
          </a:bodyPr>
          <a:lstStyle/>
          <a:p>
            <a:pPr algn="ctr"/>
            <a:r>
              <a:rPr kumimoji="1" lang="ja-JP" altLang="en-US" sz="4000" dirty="0"/>
              <a:t>アスレチックコース</a:t>
            </a:r>
          </a:p>
        </p:txBody>
      </p:sp>
      <p:sp>
        <p:nvSpPr>
          <p:cNvPr id="8" name="テキスト ボックス 7">
            <a:extLst>
              <a:ext uri="{FF2B5EF4-FFF2-40B4-BE49-F238E27FC236}">
                <a16:creationId xmlns:a16="http://schemas.microsoft.com/office/drawing/2014/main" id="{485050CF-152A-7DB3-5D51-FDE77F7FD9AA}"/>
              </a:ext>
            </a:extLst>
          </p:cNvPr>
          <p:cNvSpPr txBox="1"/>
          <p:nvPr/>
        </p:nvSpPr>
        <p:spPr>
          <a:xfrm>
            <a:off x="8441302" y="5294337"/>
            <a:ext cx="2826773" cy="707886"/>
          </a:xfrm>
          <a:prstGeom prst="rect">
            <a:avLst/>
          </a:prstGeom>
          <a:noFill/>
        </p:spPr>
        <p:txBody>
          <a:bodyPr wrap="square" rtlCol="0">
            <a:spAutoFit/>
          </a:bodyPr>
          <a:lstStyle/>
          <a:p>
            <a:pPr algn="ctr"/>
            <a:r>
              <a:rPr kumimoji="1" lang="ja-JP" altLang="en-US" sz="4000" dirty="0"/>
              <a:t>ボス戦</a:t>
            </a:r>
          </a:p>
        </p:txBody>
      </p:sp>
      <p:cxnSp>
        <p:nvCxnSpPr>
          <p:cNvPr id="10" name="直線コネクタ 9">
            <a:extLst>
              <a:ext uri="{FF2B5EF4-FFF2-40B4-BE49-F238E27FC236}">
                <a16:creationId xmlns:a16="http://schemas.microsoft.com/office/drawing/2014/main" id="{88453673-9E22-D2EC-19D0-73BA76C7C5EE}"/>
              </a:ext>
            </a:extLst>
          </p:cNvPr>
          <p:cNvCxnSpPr>
            <a:cxnSpLocks/>
            <a:endCxn id="6" idx="0"/>
          </p:cNvCxnSpPr>
          <p:nvPr/>
        </p:nvCxnSpPr>
        <p:spPr>
          <a:xfrm flipH="1">
            <a:off x="2573594" y="3569110"/>
            <a:ext cx="169606" cy="172522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3364FB8-7428-78FF-4936-DD5F36C34E1E}"/>
              </a:ext>
            </a:extLst>
          </p:cNvPr>
          <p:cNvCxnSpPr>
            <a:cxnSpLocks/>
            <a:endCxn id="7" idx="0"/>
          </p:cNvCxnSpPr>
          <p:nvPr/>
        </p:nvCxnSpPr>
        <p:spPr>
          <a:xfrm>
            <a:off x="6368847" y="3569110"/>
            <a:ext cx="1" cy="14174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2DC40E-7705-C4DB-DDEC-A70564E9E7AA}"/>
              </a:ext>
            </a:extLst>
          </p:cNvPr>
          <p:cNvCxnSpPr>
            <a:cxnSpLocks/>
            <a:endCxn id="8" idx="0"/>
          </p:cNvCxnSpPr>
          <p:nvPr/>
        </p:nvCxnSpPr>
        <p:spPr>
          <a:xfrm>
            <a:off x="9854689" y="3569110"/>
            <a:ext cx="0" cy="172522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646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378C7-D68E-AEA5-0A85-D337F250F18A}"/>
              </a:ext>
            </a:extLst>
          </p:cNvPr>
          <p:cNvSpPr>
            <a:spLocks noGrp="1"/>
          </p:cNvSpPr>
          <p:nvPr>
            <p:ph type="title"/>
          </p:nvPr>
        </p:nvSpPr>
        <p:spPr>
          <a:xfrm>
            <a:off x="913795" y="96350"/>
            <a:ext cx="10353762" cy="970450"/>
          </a:xfrm>
        </p:spPr>
        <p:txBody>
          <a:bodyPr/>
          <a:lstStyle/>
          <a:p>
            <a:pPr algn="l"/>
            <a:r>
              <a:rPr kumimoji="1" lang="ja-JP" altLang="en-US" dirty="0"/>
              <a:t>ギミック紹介　１</a:t>
            </a:r>
          </a:p>
        </p:txBody>
      </p:sp>
      <p:sp>
        <p:nvSpPr>
          <p:cNvPr id="3" name="コンテンツ プレースホルダー 2">
            <a:extLst>
              <a:ext uri="{FF2B5EF4-FFF2-40B4-BE49-F238E27FC236}">
                <a16:creationId xmlns:a16="http://schemas.microsoft.com/office/drawing/2014/main" id="{5FA5F54A-EA47-B045-5644-89ED02AAEC87}"/>
              </a:ext>
            </a:extLst>
          </p:cNvPr>
          <p:cNvSpPr>
            <a:spLocks noGrp="1"/>
          </p:cNvSpPr>
          <p:nvPr>
            <p:ph idx="1"/>
          </p:nvPr>
        </p:nvSpPr>
        <p:spPr>
          <a:xfrm>
            <a:off x="913795" y="1066801"/>
            <a:ext cx="10353762" cy="659362"/>
          </a:xfrm>
        </p:spPr>
        <p:txBody>
          <a:bodyPr>
            <a:normAutofit/>
          </a:bodyPr>
          <a:lstStyle/>
          <a:p>
            <a:pPr>
              <a:buFont typeface="Wingdings" panose="05000000000000000000" pitchFamily="2" charset="2"/>
              <a:buChar char="Ø"/>
            </a:pPr>
            <a:r>
              <a:rPr kumimoji="1" lang="ja-JP" altLang="en-US" sz="3200" dirty="0"/>
              <a:t>動く床</a:t>
            </a:r>
            <a:endParaRPr kumimoji="1" lang="en-US" altLang="ja-JP" sz="3200" dirty="0"/>
          </a:p>
        </p:txBody>
      </p:sp>
      <p:pic>
        <p:nvPicPr>
          <p:cNvPr id="4" name="gimmic1">
            <a:hlinkClick r:id="" action="ppaction://media"/>
            <a:extLst>
              <a:ext uri="{FF2B5EF4-FFF2-40B4-BE49-F238E27FC236}">
                <a16:creationId xmlns:a16="http://schemas.microsoft.com/office/drawing/2014/main" id="{66621389-0633-DE31-1E99-0CCAC00FDC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0495" y="3476447"/>
            <a:ext cx="5840361" cy="3285203"/>
          </a:xfrm>
          <a:prstGeom prst="rect">
            <a:avLst/>
          </a:prstGeom>
        </p:spPr>
      </p:pic>
      <p:sp>
        <p:nvSpPr>
          <p:cNvPr id="5" name="コンテンツ プレースホルダー 2">
            <a:extLst>
              <a:ext uri="{FF2B5EF4-FFF2-40B4-BE49-F238E27FC236}">
                <a16:creationId xmlns:a16="http://schemas.microsoft.com/office/drawing/2014/main" id="{48AC7289-B894-E45D-5FE9-5C2088D9EBFF}"/>
              </a:ext>
            </a:extLst>
          </p:cNvPr>
          <p:cNvSpPr txBox="1">
            <a:spLocks/>
          </p:cNvSpPr>
          <p:nvPr/>
        </p:nvSpPr>
        <p:spPr>
          <a:xfrm>
            <a:off x="868393" y="1726163"/>
            <a:ext cx="5434132" cy="55551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699750" lvl="1" indent="-285750"/>
            <a:r>
              <a:rPr lang="ja-JP" altLang="en-US" sz="2800" dirty="0"/>
              <a:t>床が前後や左右に移動します</a:t>
            </a:r>
            <a:endParaRPr lang="en-US" altLang="ja-JP" sz="2800" dirty="0"/>
          </a:p>
        </p:txBody>
      </p:sp>
      <p:sp>
        <p:nvSpPr>
          <p:cNvPr id="6" name="コンテンツ プレースホルダー 2">
            <a:extLst>
              <a:ext uri="{FF2B5EF4-FFF2-40B4-BE49-F238E27FC236}">
                <a16:creationId xmlns:a16="http://schemas.microsoft.com/office/drawing/2014/main" id="{FCD84908-A955-0901-994A-AC450E7D6768}"/>
              </a:ext>
            </a:extLst>
          </p:cNvPr>
          <p:cNvSpPr txBox="1">
            <a:spLocks/>
          </p:cNvSpPr>
          <p:nvPr/>
        </p:nvSpPr>
        <p:spPr>
          <a:xfrm>
            <a:off x="913794" y="2281681"/>
            <a:ext cx="8097061" cy="55551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699750" lvl="1" indent="-285750"/>
            <a:r>
              <a:rPr lang="ja-JP" altLang="en-US" sz="2800" dirty="0"/>
              <a:t>床の上に乗るとプレイヤーも一緒に移動します</a:t>
            </a:r>
          </a:p>
        </p:txBody>
      </p:sp>
      <p:sp>
        <p:nvSpPr>
          <p:cNvPr id="7" name="コンテンツ プレースホルダー 2">
            <a:extLst>
              <a:ext uri="{FF2B5EF4-FFF2-40B4-BE49-F238E27FC236}">
                <a16:creationId xmlns:a16="http://schemas.microsoft.com/office/drawing/2014/main" id="{3E76782A-5C33-692B-4A81-B423DC3A2684}"/>
              </a:ext>
            </a:extLst>
          </p:cNvPr>
          <p:cNvSpPr txBox="1">
            <a:spLocks/>
          </p:cNvSpPr>
          <p:nvPr/>
        </p:nvSpPr>
        <p:spPr>
          <a:xfrm>
            <a:off x="913794" y="2837199"/>
            <a:ext cx="10777463" cy="55551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699750" lvl="1" indent="-285750"/>
            <a:r>
              <a:rPr lang="ja-JP" altLang="en-US" sz="2800" dirty="0"/>
              <a:t>床の移動速度をプレイヤーの移動速度に加算して実装しました</a:t>
            </a:r>
            <a:endParaRPr lang="en-US" altLang="ja-JP" sz="2800" dirty="0"/>
          </a:p>
        </p:txBody>
      </p:sp>
    </p:spTree>
    <p:extLst>
      <p:ext uri="{BB962C8B-B14F-4D97-AF65-F5344CB8AC3E}">
        <p14:creationId xmlns:p14="http://schemas.microsoft.com/office/powerpoint/2010/main" val="121735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826" fill="hold"/>
                                        <p:tgtEl>
                                          <p:spTgt spid="4"/>
                                        </p:tgtEl>
                                      </p:cBhvr>
                                    </p:cmd>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indefinite"/>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378C7-D68E-AEA5-0A85-D337F250F18A}"/>
              </a:ext>
            </a:extLst>
          </p:cNvPr>
          <p:cNvSpPr>
            <a:spLocks noGrp="1"/>
          </p:cNvSpPr>
          <p:nvPr>
            <p:ph type="title"/>
          </p:nvPr>
        </p:nvSpPr>
        <p:spPr>
          <a:xfrm>
            <a:off x="913795" y="96350"/>
            <a:ext cx="10353762" cy="970450"/>
          </a:xfrm>
        </p:spPr>
        <p:txBody>
          <a:bodyPr/>
          <a:lstStyle/>
          <a:p>
            <a:pPr algn="l"/>
            <a:r>
              <a:rPr kumimoji="1" lang="ja-JP" altLang="en-US" dirty="0"/>
              <a:t>ギミック紹介　２</a:t>
            </a:r>
          </a:p>
        </p:txBody>
      </p:sp>
      <p:sp>
        <p:nvSpPr>
          <p:cNvPr id="3" name="コンテンツ プレースホルダー 2">
            <a:extLst>
              <a:ext uri="{FF2B5EF4-FFF2-40B4-BE49-F238E27FC236}">
                <a16:creationId xmlns:a16="http://schemas.microsoft.com/office/drawing/2014/main" id="{5FA5F54A-EA47-B045-5644-89ED02AAEC87}"/>
              </a:ext>
            </a:extLst>
          </p:cNvPr>
          <p:cNvSpPr>
            <a:spLocks noGrp="1"/>
          </p:cNvSpPr>
          <p:nvPr>
            <p:ph idx="1"/>
          </p:nvPr>
        </p:nvSpPr>
        <p:spPr>
          <a:xfrm>
            <a:off x="913795" y="1066801"/>
            <a:ext cx="10353762" cy="622107"/>
          </a:xfrm>
        </p:spPr>
        <p:txBody>
          <a:bodyPr/>
          <a:lstStyle/>
          <a:p>
            <a:pPr>
              <a:buFont typeface="Wingdings" panose="05000000000000000000" pitchFamily="2" charset="2"/>
              <a:buChar char="Ø"/>
            </a:pPr>
            <a:r>
              <a:rPr lang="ja-JP" altLang="en-US" sz="3200" dirty="0"/>
              <a:t>氷の床</a:t>
            </a:r>
          </a:p>
        </p:txBody>
      </p:sp>
      <p:pic>
        <p:nvPicPr>
          <p:cNvPr id="5" name="gimmic2">
            <a:hlinkClick r:id="" action="ppaction://media"/>
            <a:extLst>
              <a:ext uri="{FF2B5EF4-FFF2-40B4-BE49-F238E27FC236}">
                <a16:creationId xmlns:a16="http://schemas.microsoft.com/office/drawing/2014/main" id="{4221577C-EEE1-6741-BF20-0FC90A003C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06982" y="2932856"/>
            <a:ext cx="6978035" cy="3925144"/>
          </a:xfrm>
          <a:prstGeom prst="rect">
            <a:avLst/>
          </a:prstGeom>
        </p:spPr>
      </p:pic>
      <p:sp>
        <p:nvSpPr>
          <p:cNvPr id="4" name="コンテンツ プレースホルダー 2">
            <a:extLst>
              <a:ext uri="{FF2B5EF4-FFF2-40B4-BE49-F238E27FC236}">
                <a16:creationId xmlns:a16="http://schemas.microsoft.com/office/drawing/2014/main" id="{8EE06CBF-E6D9-0A47-C0FF-94552726AA04}"/>
              </a:ext>
            </a:extLst>
          </p:cNvPr>
          <p:cNvSpPr txBox="1">
            <a:spLocks/>
          </p:cNvSpPr>
          <p:nvPr/>
        </p:nvSpPr>
        <p:spPr>
          <a:xfrm>
            <a:off x="913795" y="1667003"/>
            <a:ext cx="10353762" cy="62210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699750" lvl="1" indent="-285750"/>
            <a:r>
              <a:rPr lang="ja-JP" altLang="en-US" sz="2800" dirty="0"/>
              <a:t>傾く床の上に乗ると傾きによってプレイヤーが滑ります</a:t>
            </a:r>
            <a:endParaRPr lang="en-US" altLang="ja-JP" sz="2800" dirty="0"/>
          </a:p>
        </p:txBody>
      </p:sp>
    </p:spTree>
    <p:extLst>
      <p:ext uri="{BB962C8B-B14F-4D97-AF65-F5344CB8AC3E}">
        <p14:creationId xmlns:p14="http://schemas.microsoft.com/office/powerpoint/2010/main" val="36857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3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4AC580-52C7-B69E-9A1F-53AD97376739}"/>
              </a:ext>
            </a:extLst>
          </p:cNvPr>
          <p:cNvSpPr>
            <a:spLocks noGrp="1"/>
          </p:cNvSpPr>
          <p:nvPr>
            <p:ph idx="1"/>
          </p:nvPr>
        </p:nvSpPr>
        <p:spPr>
          <a:xfrm>
            <a:off x="660943" y="417456"/>
            <a:ext cx="4808040" cy="391886"/>
          </a:xfrm>
        </p:spPr>
        <p:txBody>
          <a:bodyPr>
            <a:noAutofit/>
          </a:bodyPr>
          <a:lstStyle/>
          <a:p>
            <a:r>
              <a:rPr kumimoji="1" lang="ja-JP" altLang="en-US" sz="2800" dirty="0"/>
              <a:t>静的物理オブジェクトの回転</a:t>
            </a:r>
            <a:endParaRPr kumimoji="1" lang="en-US" altLang="ja-JP" sz="2800" dirty="0"/>
          </a:p>
        </p:txBody>
      </p:sp>
      <p:sp>
        <p:nvSpPr>
          <p:cNvPr id="4" name="矢印: 下 3">
            <a:extLst>
              <a:ext uri="{FF2B5EF4-FFF2-40B4-BE49-F238E27FC236}">
                <a16:creationId xmlns:a16="http://schemas.microsoft.com/office/drawing/2014/main" id="{24A6263D-AD3D-998A-A713-B59C387905E7}"/>
              </a:ext>
            </a:extLst>
          </p:cNvPr>
          <p:cNvSpPr/>
          <p:nvPr/>
        </p:nvSpPr>
        <p:spPr>
          <a:xfrm>
            <a:off x="3064963" y="2268394"/>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コンテンツ プレースホルダー 2">
            <a:extLst>
              <a:ext uri="{FF2B5EF4-FFF2-40B4-BE49-F238E27FC236}">
                <a16:creationId xmlns:a16="http://schemas.microsoft.com/office/drawing/2014/main" id="{685D3BA6-8284-C1AC-105D-A71EED3FF02E}"/>
              </a:ext>
            </a:extLst>
          </p:cNvPr>
          <p:cNvSpPr txBox="1">
            <a:spLocks/>
          </p:cNvSpPr>
          <p:nvPr/>
        </p:nvSpPr>
        <p:spPr>
          <a:xfrm>
            <a:off x="944274" y="1164382"/>
            <a:ext cx="8321645" cy="84691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ステージとキャラクターの当たり判定は、</a:t>
            </a:r>
            <a:endParaRPr lang="en-US" altLang="ja-JP" sz="2400" dirty="0"/>
          </a:p>
          <a:p>
            <a:pPr marL="36900" indent="0">
              <a:buNone/>
            </a:pPr>
            <a:r>
              <a:rPr lang="ja-JP" altLang="en-US" sz="2400" dirty="0"/>
              <a:t>静的物理オブジェクトとキャラクターコントローラーで取っている</a:t>
            </a:r>
          </a:p>
        </p:txBody>
      </p:sp>
      <p:sp>
        <p:nvSpPr>
          <p:cNvPr id="6" name="コンテンツ プレースホルダー 2">
            <a:extLst>
              <a:ext uri="{FF2B5EF4-FFF2-40B4-BE49-F238E27FC236}">
                <a16:creationId xmlns:a16="http://schemas.microsoft.com/office/drawing/2014/main" id="{37A189BA-1331-08F3-8C93-2DDF27121300}"/>
              </a:ext>
            </a:extLst>
          </p:cNvPr>
          <p:cNvSpPr txBox="1">
            <a:spLocks/>
          </p:cNvSpPr>
          <p:nvPr/>
        </p:nvSpPr>
        <p:spPr>
          <a:xfrm>
            <a:off x="944274" y="4395491"/>
            <a:ext cx="9732435" cy="39188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既存のエンジンには静的物理オブジェクトを回転させるための処理がない</a:t>
            </a:r>
          </a:p>
        </p:txBody>
      </p:sp>
      <p:sp>
        <p:nvSpPr>
          <p:cNvPr id="7" name="コンテンツ プレースホルダー 2">
            <a:extLst>
              <a:ext uri="{FF2B5EF4-FFF2-40B4-BE49-F238E27FC236}">
                <a16:creationId xmlns:a16="http://schemas.microsoft.com/office/drawing/2014/main" id="{946793D4-7174-BFD6-1E6C-07D9EE6BFD0B}"/>
              </a:ext>
            </a:extLst>
          </p:cNvPr>
          <p:cNvSpPr txBox="1">
            <a:spLocks/>
          </p:cNvSpPr>
          <p:nvPr/>
        </p:nvSpPr>
        <p:spPr>
          <a:xfrm>
            <a:off x="944274" y="2915927"/>
            <a:ext cx="8025554" cy="39188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床のモデルだけを回転させても意図した挙動ならない</a:t>
            </a:r>
          </a:p>
        </p:txBody>
      </p:sp>
      <p:sp>
        <p:nvSpPr>
          <p:cNvPr id="8" name="矢印: 下 7">
            <a:extLst>
              <a:ext uri="{FF2B5EF4-FFF2-40B4-BE49-F238E27FC236}">
                <a16:creationId xmlns:a16="http://schemas.microsoft.com/office/drawing/2014/main" id="{A8A63BC9-34FD-C2FF-87D7-F71C025C7651}"/>
              </a:ext>
            </a:extLst>
          </p:cNvPr>
          <p:cNvSpPr/>
          <p:nvPr/>
        </p:nvSpPr>
        <p:spPr>
          <a:xfrm>
            <a:off x="3064963" y="3576686"/>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EF5E7445-1D97-7FBB-973D-BFD95C559E17}"/>
              </a:ext>
            </a:extLst>
          </p:cNvPr>
          <p:cNvSpPr txBox="1">
            <a:spLocks/>
          </p:cNvSpPr>
          <p:nvPr/>
        </p:nvSpPr>
        <p:spPr>
          <a:xfrm>
            <a:off x="4003911" y="3595667"/>
            <a:ext cx="6148857" cy="523744"/>
          </a:xfrm>
          <a:prstGeom prst="rect">
            <a:avLst/>
          </a:prstGeom>
          <a:ln>
            <a:solidFill>
              <a:schemeClr val="accent1"/>
            </a:solidFill>
          </a:ln>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静的物理オブジェクトも回転させる必要がある</a:t>
            </a:r>
          </a:p>
        </p:txBody>
      </p:sp>
      <p:sp>
        <p:nvSpPr>
          <p:cNvPr id="12" name="矢印: 下 11">
            <a:extLst>
              <a:ext uri="{FF2B5EF4-FFF2-40B4-BE49-F238E27FC236}">
                <a16:creationId xmlns:a16="http://schemas.microsoft.com/office/drawing/2014/main" id="{06B93D8C-2E9E-879A-5236-E6C7DA0DD4F5}"/>
              </a:ext>
            </a:extLst>
          </p:cNvPr>
          <p:cNvSpPr/>
          <p:nvPr/>
        </p:nvSpPr>
        <p:spPr>
          <a:xfrm>
            <a:off x="3064963" y="5255009"/>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a:extLst>
              <a:ext uri="{FF2B5EF4-FFF2-40B4-BE49-F238E27FC236}">
                <a16:creationId xmlns:a16="http://schemas.microsoft.com/office/drawing/2014/main" id="{4C8D4A67-4793-E89A-F546-D3AEFFF4EDBA}"/>
              </a:ext>
            </a:extLst>
          </p:cNvPr>
          <p:cNvSpPr txBox="1">
            <a:spLocks/>
          </p:cNvSpPr>
          <p:nvPr/>
        </p:nvSpPr>
        <p:spPr>
          <a:xfrm>
            <a:off x="1613385" y="6146742"/>
            <a:ext cx="3926708" cy="39188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altLang="ja-JP" sz="2400" dirty="0" err="1"/>
              <a:t>SetRotation</a:t>
            </a:r>
            <a:r>
              <a:rPr lang="ja-JP" altLang="en-US" sz="2400" dirty="0"/>
              <a:t>関数を作成した</a:t>
            </a:r>
          </a:p>
        </p:txBody>
      </p:sp>
      <p:sp>
        <p:nvSpPr>
          <p:cNvPr id="14" name="コンテンツ プレースホルダー 2">
            <a:extLst>
              <a:ext uri="{FF2B5EF4-FFF2-40B4-BE49-F238E27FC236}">
                <a16:creationId xmlns:a16="http://schemas.microsoft.com/office/drawing/2014/main" id="{B7326B7F-903C-2CEC-8CD6-D5D9CD9082B9}"/>
              </a:ext>
            </a:extLst>
          </p:cNvPr>
          <p:cNvSpPr txBox="1">
            <a:spLocks/>
          </p:cNvSpPr>
          <p:nvPr/>
        </p:nvSpPr>
        <p:spPr>
          <a:xfrm>
            <a:off x="4003911" y="5305960"/>
            <a:ext cx="6269092" cy="391887"/>
          </a:xfrm>
          <a:prstGeom prst="rect">
            <a:avLst/>
          </a:prstGeom>
          <a:ln>
            <a:solidFill>
              <a:schemeClr val="accent1"/>
            </a:solidFill>
          </a:ln>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altLang="ja-JP" sz="2400" dirty="0" err="1">
                <a:effectLst/>
              </a:rPr>
              <a:t>PhysicsStaticObject.h</a:t>
            </a:r>
            <a:r>
              <a:rPr lang="ja-JP" altLang="en-US" sz="2400" dirty="0">
                <a:effectLst/>
              </a:rPr>
              <a:t>の</a:t>
            </a:r>
            <a:r>
              <a:rPr lang="en-US" altLang="ja-JP" sz="2400" dirty="0" err="1">
                <a:effectLst/>
              </a:rPr>
              <a:t>SetPosition</a:t>
            </a:r>
            <a:r>
              <a:rPr lang="ja-JP" altLang="en-US" sz="2400" dirty="0">
                <a:effectLst/>
              </a:rPr>
              <a:t>関数を参考</a:t>
            </a:r>
            <a:endParaRPr lang="ja-JP" altLang="en-US" sz="2800" dirty="0"/>
          </a:p>
        </p:txBody>
      </p:sp>
    </p:spTree>
    <p:extLst>
      <p:ext uri="{BB962C8B-B14F-4D97-AF65-F5344CB8AC3E}">
        <p14:creationId xmlns:p14="http://schemas.microsoft.com/office/powerpoint/2010/main" val="30315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0-#ppt_h/2"/>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animBg="1"/>
      <p:bldP spid="9" grpId="0" animBg="1"/>
      <p:bldP spid="12" grpId="0" animBg="1"/>
      <p:bldP spid="13" grpId="0"/>
      <p:bldP spid="1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版">
  <a:themeElements>
    <a:clrScheme name="石版">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石版">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石版">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TM04033929[[fn=石版]]</Template>
  <TotalTime>758</TotalTime>
  <Words>504</Words>
  <Application>Microsoft Office PowerPoint</Application>
  <PresentationFormat>ワイド画面</PresentationFormat>
  <Paragraphs>99</Paragraphs>
  <Slides>18</Slides>
  <Notes>0</Notes>
  <HiddenSlides>0</HiddenSlides>
  <MMClips>6</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Calisto MT</vt:lpstr>
      <vt:lpstr>Wingdings</vt:lpstr>
      <vt:lpstr>Wingdings 2</vt:lpstr>
      <vt:lpstr>石版</vt:lpstr>
      <vt:lpstr>PowerPoint プレゼンテーション</vt:lpstr>
      <vt:lpstr>目次</vt:lpstr>
      <vt:lpstr>ゲーム内容</vt:lpstr>
      <vt:lpstr>PowerPoint プレゼンテーション</vt:lpstr>
      <vt:lpstr>操作説明</vt:lpstr>
      <vt:lpstr>ステージ構成</vt:lpstr>
      <vt:lpstr>ギミック紹介　１</vt:lpstr>
      <vt:lpstr>ギミック紹介　２</vt:lpstr>
      <vt:lpstr>PowerPoint プレゼンテーション</vt:lpstr>
      <vt:lpstr>PowerPoint プレゼンテーション</vt:lpstr>
      <vt:lpstr>ギミック紹介　３</vt:lpstr>
      <vt:lpstr>技術要素</vt:lpstr>
      <vt:lpstr>グレースケール</vt:lpstr>
      <vt:lpstr>スロー演出</vt:lpstr>
      <vt:lpstr>ミニマップ</vt:lpstr>
      <vt:lpstr>反省点</vt:lpstr>
      <vt:lpstr>反省点</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橘 一生</dc:creator>
  <cp:lastModifiedBy>橘 一生</cp:lastModifiedBy>
  <cp:revision>16</cp:revision>
  <dcterms:created xsi:type="dcterms:W3CDTF">2023-02-07T06:26:09Z</dcterms:created>
  <dcterms:modified xsi:type="dcterms:W3CDTF">2023-02-20T00:09:45Z</dcterms:modified>
</cp:coreProperties>
</file>